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21"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5" r:id="rId23"/>
    <p:sldId id="284" r:id="rId24"/>
    <p:sldId id="286" r:id="rId25"/>
    <p:sldId id="287" r:id="rId26"/>
    <p:sldId id="288" r:id="rId27"/>
    <p:sldId id="289" r:id="rId28"/>
    <p:sldId id="290" r:id="rId29"/>
    <p:sldId id="291" r:id="rId30"/>
    <p:sldId id="293" r:id="rId31"/>
    <p:sldId id="294" r:id="rId32"/>
    <p:sldId id="280" r:id="rId33"/>
    <p:sldId id="281" r:id="rId34"/>
    <p:sldId id="282" r:id="rId35"/>
  </p:sldIdLst>
  <p:sldSz cx="14630400" cy="8229600"/>
  <p:notesSz cx="8229600" cy="14630400"/>
  <p:embeddedFontLst>
    <p:embeddedFont>
      <p:font typeface="Platypi Medium" panose="020B0604020202020204" charset="-93"/>
      <p:regular r:id="rId37"/>
    </p:embeddedFont>
    <p:embeddedFont>
      <p:font typeface="Tahoma" panose="020B0604030504040204" pitchFamily="34" charset="0"/>
      <p:regular r:id="rId38"/>
      <p:bold r:id="rId39"/>
    </p:embeddedFont>
    <p:embeddedFont>
      <p:font typeface="Trebuchet MS" panose="020B0603020202020204" pitchFamily="34" charset="0"/>
      <p:regular r:id="rId40"/>
      <p:bold r:id="rId41"/>
      <p:italic r:id="rId42"/>
      <p:boldItalic r:id="rId43"/>
    </p:embeddedFont>
    <p:embeddedFont>
      <p:font typeface="Wingdings 3" panose="05040102010807070707" pitchFamily="18" charset="2"/>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739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179D4-A3EF-36B0-693A-ECBD1F39F9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1D34DC-1FB3-8B5A-422E-39FCC6826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52E16-579D-635E-2A7E-23E838BF1A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417DDC-15E4-27D3-4F23-72CA40D45999}"/>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734253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9D5E8-7804-EF81-F65D-024A2FA95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F5042-875B-2BCB-EF27-2A510F41DE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D99F40-525C-96DF-BE95-BA885F5D9D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785F09-A149-890D-944B-766C65935AC9}"/>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190675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E2833-C716-87B7-7FF3-66A62BEBF5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218AE-F4A7-B74B-19DC-EA5ACE413C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46862-B6F9-B038-C7B2-8A729BAC55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F5B7D6-F91A-2899-2B98-35D28C7EE45B}"/>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202662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D9FB5-3CA9-72E2-BACE-ADEA19FBC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11C9BE-951E-3595-1F62-5C1952924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6C021-0F59-B259-3810-62DD0A4B2C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017477-4C3B-6DBC-567E-D0FFFFA1BE48}"/>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327089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A8365-36A8-0CF7-298A-357292D7B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C2E405-E4B0-8527-68AC-2D2689DE3D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E8E5C-CB8D-7B5B-AC9D-9D0B3B4FB3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9C4EC6-26FC-950E-11BA-59B68C3911E4}"/>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944667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61DCA-1D44-E9F7-90B1-1CB488075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F95F5-6706-B56F-4B96-687BC7B0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FE2D3-FC7B-E971-BF22-8BB7242D13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229FDE-9720-8569-50E7-C7BACC3EF71B}"/>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010453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944D7-C2B7-E597-4169-03078B75A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D9072-EADA-566E-4D2E-BBF06A276C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8228ED-F9F9-BF70-8DF0-8E56E6739D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2CB0E3-BABA-B07A-43D7-1250D0F0ED7C}"/>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066794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6EC0E-4476-3746-CC6A-EFCC2E747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C278C3-D6F0-9DB1-0B26-94565DBE24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9BC44-B887-50E5-5EC2-C6DBBE84ED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E451BA-E589-AA5D-0B9D-79972F6C6B2F}"/>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394294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5F288-7CFB-19DB-48F6-278CCB7A7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043FA-BFDA-345C-F6CD-A944F53AF4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40DF1D-1232-3CB3-722B-659DE4FBD2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DB9372-803F-37D0-903C-C282A2543165}"/>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378734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73D4A-5B0C-B044-1F38-98E0EDAB5E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CB8FA-4283-37E6-76A3-01D466188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762BF-DE45-5980-4D54-41862AACC6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F97C76-A72A-6104-9477-EACE367DC6A8}"/>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15855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grpSp>
        <p:nvGrpSpPr>
          <p:cNvPr id="16" name="Group 15"/>
          <p:cNvGrpSpPr/>
          <p:nvPr/>
        </p:nvGrpSpPr>
        <p:grpSpPr>
          <a:xfrm>
            <a:off x="0" y="-10160"/>
            <a:ext cx="14630400" cy="823976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vi-VN"/>
              <a:t>Bấm để sửa kiểu tiêu đề Bản cái</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051981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vi-VN"/>
              <a:t>Bấm để sửa kiểu tiêu đề Bản cái</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45143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vi-VN"/>
              <a:t>Bấm để chỉnh sửa kiểu văn bản của Bản cái</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249892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vi-VN"/>
              <a:t>Bấm để sửa kiểu tiêu đề Bản cái</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494861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vi-VN"/>
              <a:t>Bấm để chỉnh sửa kiểu văn bản của Bản cái</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999861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vi-VN"/>
              <a:t>Bấm để chỉnh sửa kiểu văn bản của Bản cái</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25772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9957362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vi-VN"/>
              <a:t>Bấm để sửa kiểu tiêu đề Bản cái</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0403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029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558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761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05864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882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321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977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5946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842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5722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1764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2978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1439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620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vi-VN"/>
              <a:t>Bấm để sửa kiểu tiêu đề Bản cái</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227011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0712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7024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8727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3439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7191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0452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7221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6536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963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23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293136110"/>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2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6524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lide 2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63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3572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915150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593354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vi-VN"/>
              <a:t>Bấm để sửa kiểu tiêu đề Bản cái</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2A54C80-263E-416B-A8E0-580EDEADCBDC}" type="datetimeFigureOut">
              <a:rPr lang="en-US" smtClean="0"/>
              <a:t>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2259436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vi-VN"/>
              <a:t>Bấm biểu tượng để thêm hình ảnh</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1/5/2025</a:t>
            </a:fld>
            <a:endParaRPr lang="en-US" dirty="0"/>
          </a:p>
        </p:txBody>
      </p:sp>
    </p:spTree>
    <p:extLst>
      <p:ext uri="{BB962C8B-B14F-4D97-AF65-F5344CB8AC3E}">
        <p14:creationId xmlns:p14="http://schemas.microsoft.com/office/powerpoint/2010/main" val="38513753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vi-VN"/>
              <a:t>Bấm để sửa kiểu tiêu đề Bản cái</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smtClean="0"/>
              <a:pPr/>
              <a:t>1/5/2025</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039845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2" r:id="rId39"/>
    <p:sldLayoutId id="2147483763" r:id="rId40"/>
    <p:sldLayoutId id="2147483764" r:id="rId41"/>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38.xm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38.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38.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38.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38.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38.xml"/><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4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4.xml"/><Relationship Id="rId1" Type="http://schemas.openxmlformats.org/officeDocument/2006/relationships/slideLayout" Target="../slideLayouts/slideLayout41.xml"/><Relationship Id="rId4" Type="http://schemas.openxmlformats.org/officeDocument/2006/relationships/audio" Target="../media/audio2.wav"/></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830854" y="1533381"/>
            <a:ext cx="12932212" cy="708779"/>
          </a:xfrm>
          <a:prstGeom prst="rect">
            <a:avLst/>
          </a:prstGeom>
          <a:noFill/>
          <a:ln/>
        </p:spPr>
        <p:txBody>
          <a:bodyPr wrap="none" lIns="0" tIns="0" rIns="0" bIns="0" rtlCol="0" anchor="t"/>
          <a:lstStyle/>
          <a:p>
            <a:pPr marL="0" indent="0" algn="just">
              <a:lnSpc>
                <a:spcPts val="5550"/>
              </a:lnSpc>
              <a:buNone/>
            </a:pPr>
            <a:r>
              <a:rPr lang="en-US" sz="4400" b="1" dirty="0">
                <a:solidFill>
                  <a:srgbClr val="201B18"/>
                </a:solidFill>
                <a:latin typeface="Times New Roman" panose="02020603050405020304" pitchFamily="18" charset="0"/>
                <a:ea typeface="Platypi Medium" pitchFamily="34" charset="-122"/>
                <a:cs typeface="Times New Roman" panose="02020603050405020304" pitchFamily="18" charset="0"/>
              </a:rPr>
              <a:t>Hệ thống quản lý cửa hàng điện thoại di động  </a:t>
            </a:r>
            <a:endParaRPr lang="en-US" sz="4400" b="1" dirty="0">
              <a:latin typeface="Times New Roman" panose="02020603050405020304" pitchFamily="18" charset="0"/>
              <a:cs typeface="Times New Roman" panose="02020603050405020304" pitchFamily="18" charset="0"/>
            </a:endParaRPr>
          </a:p>
        </p:txBody>
      </p:sp>
      <p:sp>
        <p:nvSpPr>
          <p:cNvPr id="3" name="Text 1"/>
          <p:cNvSpPr/>
          <p:nvPr/>
        </p:nvSpPr>
        <p:spPr>
          <a:xfrm>
            <a:off x="5480220" y="3115628"/>
            <a:ext cx="3402330" cy="425291"/>
          </a:xfrm>
          <a:prstGeom prst="rect">
            <a:avLst/>
          </a:prstGeom>
          <a:noFill/>
          <a:ln/>
        </p:spPr>
        <p:txBody>
          <a:bodyPr wrap="none" lIns="0" tIns="0" rIns="0" bIns="0" rtlCol="0" anchor="t"/>
          <a:lstStyle/>
          <a:p>
            <a:pPr marL="0" indent="0" algn="ctr">
              <a:lnSpc>
                <a:spcPts val="3300"/>
              </a:lnSpc>
              <a:buNone/>
            </a:pPr>
            <a:r>
              <a:rPr lang="en-US" sz="3600" b="1" dirty="0">
                <a:solidFill>
                  <a:srgbClr val="201B18"/>
                </a:solidFill>
                <a:latin typeface="Times New Roman" panose="02020603050405020304" pitchFamily="18" charset="0"/>
                <a:ea typeface="Platypi Medium" pitchFamily="34" charset="-122"/>
                <a:cs typeface="Times New Roman" panose="02020603050405020304" pitchFamily="18" charset="0"/>
              </a:rPr>
              <a:t>Nhóm 10 </a:t>
            </a:r>
            <a:endParaRPr lang="en-US" sz="3600" b="1" dirty="0">
              <a:latin typeface="Times New Roman" panose="02020603050405020304" pitchFamily="18" charset="0"/>
              <a:cs typeface="Times New Roman" panose="02020603050405020304" pitchFamily="18" charset="0"/>
            </a:endParaRPr>
          </a:p>
        </p:txBody>
      </p:sp>
      <p:sp>
        <p:nvSpPr>
          <p:cNvPr id="4" name="Text 2"/>
          <p:cNvSpPr/>
          <p:nvPr/>
        </p:nvSpPr>
        <p:spPr>
          <a:xfrm>
            <a:off x="4881682" y="4150281"/>
            <a:ext cx="4866918" cy="354330"/>
          </a:xfrm>
          <a:prstGeom prst="rect">
            <a:avLst/>
          </a:prstGeom>
          <a:noFill/>
          <a:ln/>
        </p:spPr>
        <p:txBody>
          <a:bodyPr wrap="none" lIns="0" tIns="0" rIns="0" bIns="0" rtlCol="0" anchor="t"/>
          <a:lstStyle/>
          <a:p>
            <a:pPr marL="0" indent="0" algn="ctr">
              <a:lnSpc>
                <a:spcPts val="2750"/>
              </a:lnSpc>
              <a:buNone/>
            </a:pPr>
            <a:r>
              <a:rPr lang="en-US" sz="3600" dirty="0">
                <a:solidFill>
                  <a:srgbClr val="201B18"/>
                </a:solidFill>
                <a:latin typeface="Times New Roman" panose="02020603050405020304" pitchFamily="18" charset="0"/>
                <a:ea typeface="Platypi Medium" pitchFamily="34" charset="-122"/>
                <a:cs typeface="Times New Roman" panose="02020603050405020304" pitchFamily="18" charset="0"/>
              </a:rPr>
              <a:t>Nguyễn Huỳnh Phú Vinh 110122203</a:t>
            </a:r>
            <a:endParaRPr lang="en-US" sz="3600" dirty="0">
              <a:latin typeface="Times New Roman" panose="02020603050405020304" pitchFamily="18" charset="0"/>
              <a:cs typeface="Times New Roman" panose="02020603050405020304" pitchFamily="18" charset="0"/>
            </a:endParaRPr>
          </a:p>
        </p:txBody>
      </p:sp>
      <p:sp>
        <p:nvSpPr>
          <p:cNvPr id="5" name="Text 3"/>
          <p:cNvSpPr/>
          <p:nvPr/>
        </p:nvSpPr>
        <p:spPr>
          <a:xfrm>
            <a:off x="5368528" y="4844772"/>
            <a:ext cx="3893225" cy="354330"/>
          </a:xfrm>
          <a:prstGeom prst="rect">
            <a:avLst/>
          </a:prstGeom>
          <a:noFill/>
          <a:ln/>
        </p:spPr>
        <p:txBody>
          <a:bodyPr wrap="none" lIns="0" tIns="0" rIns="0" bIns="0" rtlCol="0" anchor="t"/>
          <a:lstStyle/>
          <a:p>
            <a:pPr marL="0" indent="0" algn="ctr">
              <a:lnSpc>
                <a:spcPts val="2750"/>
              </a:lnSpc>
              <a:buNone/>
            </a:pPr>
            <a:r>
              <a:rPr lang="en-US" sz="3600" dirty="0">
                <a:solidFill>
                  <a:srgbClr val="201B18"/>
                </a:solidFill>
                <a:latin typeface="Times New Roman" panose="02020603050405020304" pitchFamily="18" charset="0"/>
                <a:ea typeface="Platypi Medium" pitchFamily="34" charset="-122"/>
                <a:cs typeface="Times New Roman" panose="02020603050405020304" pitchFamily="18" charset="0"/>
              </a:rPr>
              <a:t>Nguyễn Phú Vinh 110122204</a:t>
            </a:r>
            <a:endParaRPr lang="en-US" sz="3600" dirty="0">
              <a:latin typeface="Times New Roman" panose="02020603050405020304" pitchFamily="18" charset="0"/>
              <a:cs typeface="Times New Roman" panose="02020603050405020304" pitchFamily="18" charset="0"/>
            </a:endParaRPr>
          </a:p>
        </p:txBody>
      </p:sp>
      <p:sp>
        <p:nvSpPr>
          <p:cNvPr id="6" name="Text 4"/>
          <p:cNvSpPr/>
          <p:nvPr/>
        </p:nvSpPr>
        <p:spPr>
          <a:xfrm>
            <a:off x="5350669" y="5539264"/>
            <a:ext cx="3928943" cy="354330"/>
          </a:xfrm>
          <a:prstGeom prst="rect">
            <a:avLst/>
          </a:prstGeom>
          <a:noFill/>
          <a:ln/>
        </p:spPr>
        <p:txBody>
          <a:bodyPr wrap="none" lIns="0" tIns="0" rIns="0" bIns="0" rtlCol="0" anchor="t"/>
          <a:lstStyle/>
          <a:p>
            <a:pPr marL="0" indent="0" algn="ctr">
              <a:lnSpc>
                <a:spcPts val="2750"/>
              </a:lnSpc>
              <a:buNone/>
            </a:pPr>
            <a:r>
              <a:rPr lang="en-US" sz="3600" dirty="0">
                <a:solidFill>
                  <a:srgbClr val="201B18"/>
                </a:solidFill>
                <a:latin typeface="Times New Roman" panose="02020603050405020304" pitchFamily="18" charset="0"/>
                <a:ea typeface="Platypi Medium" pitchFamily="34" charset="-122"/>
                <a:cs typeface="Times New Roman" panose="02020603050405020304" pitchFamily="18" charset="0"/>
              </a:rPr>
              <a:t>Huỳnh Phước Thọ 110122169</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transition spd="slow">
    <p:wipe/>
    <p:sndAc>
      <p:stSnd>
        <p:snd r:embed="rId3" name="applause.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17533"/>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Tìm hiểu yêu cầu</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793790" y="2266474"/>
            <a:ext cx="13042821" cy="453509"/>
          </a:xfrm>
          <a:prstGeom prst="rect">
            <a:avLst/>
          </a:prstGeom>
          <a:noFill/>
          <a:ln/>
        </p:spPr>
        <p:txBody>
          <a:bodyPr wrap="none" lIns="0" tIns="0" rIns="0" bIns="0" rtlCol="0" anchor="t"/>
          <a:lstStyle/>
          <a:p>
            <a:pPr marL="0" indent="0">
              <a:lnSpc>
                <a:spcPts val="35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Yêu cầu chức năng:</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793790" y="2975134"/>
            <a:ext cx="6408063" cy="4036933"/>
          </a:xfrm>
          <a:prstGeom prst="roundRect">
            <a:avLst>
              <a:gd name="adj" fmla="val 843"/>
            </a:avLst>
          </a:prstGeom>
          <a:solidFill>
            <a:srgbClr val="F9F7F7"/>
          </a:solidFill>
          <a:ln/>
        </p:spPr>
        <p:txBody>
          <a:bodyPr/>
          <a:lstStyle/>
          <a:p>
            <a:endParaRPr lang="vi-VN">
              <a:latin typeface="Times New Roman" panose="02020603050405020304" pitchFamily="18" charset="0"/>
              <a:cs typeface="Times New Roman" panose="02020603050405020304" pitchFamily="18" charset="0"/>
            </a:endParaRPr>
          </a:p>
        </p:txBody>
      </p:sp>
      <p:sp>
        <p:nvSpPr>
          <p:cNvPr id="5" name="Text 3"/>
          <p:cNvSpPr/>
          <p:nvPr/>
        </p:nvSpPr>
        <p:spPr>
          <a:xfrm>
            <a:off x="1020604" y="3201948"/>
            <a:ext cx="5954435" cy="362903"/>
          </a:xfrm>
          <a:prstGeom prst="rect">
            <a:avLst/>
          </a:prstGeom>
          <a:noFill/>
          <a:ln/>
        </p:spPr>
        <p:txBody>
          <a:bodyPr wrap="none" lIns="0" tIns="0" rIns="0" bIns="0" rtlCol="0" anchor="t"/>
          <a:lstStyle/>
          <a:p>
            <a:pPr marL="342900"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nhân viên:</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1020604" y="3644146"/>
            <a:ext cx="5954435" cy="725805"/>
          </a:xfrm>
          <a:prstGeom prst="rect">
            <a:avLst/>
          </a:prstGeom>
          <a:noFill/>
          <a:ln/>
        </p:spPr>
        <p:txBody>
          <a:bodyPr wrap="square" lIns="0" tIns="0" rIns="0" bIns="0" rtlCol="0" anchor="t"/>
          <a:lstStyle/>
          <a:p>
            <a:pPr marL="685800" lvl="1"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Thông tin nhân viên:</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trữ thông tin nhân viên (họ tên, chức vụ, thông tin liên lạc,...).</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1020604" y="4449247"/>
            <a:ext cx="5954435" cy="725805"/>
          </a:xfrm>
          <a:prstGeom prst="rect">
            <a:avLst/>
          </a:prstGeom>
          <a:noFill/>
          <a:ln/>
        </p:spPr>
        <p:txBody>
          <a:bodyPr wrap="square" lIns="0" tIns="0" rIns="0" bIns="0" rtlCol="0" anchor="t"/>
          <a:lstStyle/>
          <a:p>
            <a:pPr marL="685800" lvl="1"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Chấm công:</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Ghi nhận thời gian làm việc của nhân viên.</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1020604" y="5254347"/>
            <a:ext cx="5954435" cy="725805"/>
          </a:xfrm>
          <a:prstGeom prst="rect">
            <a:avLst/>
          </a:prstGeom>
          <a:noFill/>
          <a:ln/>
        </p:spPr>
        <p:txBody>
          <a:bodyPr wrap="square" lIns="0" tIns="0" rIns="0" bIns="0" rtlCol="0" anchor="t"/>
          <a:lstStyle/>
          <a:p>
            <a:pPr marL="685800" lvl="1"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Phân quyền truy cập:</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Phân quyền truy cập hệ thống cho từng nhân viên theo chức vụ.</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1020604" y="6059448"/>
            <a:ext cx="5954435" cy="725805"/>
          </a:xfrm>
          <a:prstGeom prst="rect">
            <a:avLst/>
          </a:prstGeom>
          <a:noFill/>
          <a:ln/>
        </p:spPr>
        <p:txBody>
          <a:bodyPr wrap="square" lIns="0" tIns="0" rIns="0" bIns="0" rtlCol="0" anchor="t"/>
          <a:lstStyle/>
          <a:p>
            <a:pPr marL="685800" lvl="1"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Tính lương:</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Tự động tính lương dựa trên thông tin chấm công.</a:t>
            </a:r>
            <a:endParaRPr lang="en-US" dirty="0">
              <a:latin typeface="Times New Roman" panose="02020603050405020304" pitchFamily="18" charset="0"/>
              <a:cs typeface="Times New Roman" panose="02020603050405020304" pitchFamily="18" charset="0"/>
            </a:endParaRPr>
          </a:p>
        </p:txBody>
      </p:sp>
      <p:sp>
        <p:nvSpPr>
          <p:cNvPr id="10" name="Shape 8"/>
          <p:cNvSpPr/>
          <p:nvPr/>
        </p:nvSpPr>
        <p:spPr>
          <a:xfrm>
            <a:off x="7428667" y="2975134"/>
            <a:ext cx="6408063" cy="4036933"/>
          </a:xfrm>
          <a:prstGeom prst="roundRect">
            <a:avLst>
              <a:gd name="adj" fmla="val 843"/>
            </a:avLst>
          </a:prstGeom>
          <a:solidFill>
            <a:srgbClr val="F9F7F7"/>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1" name="Text 9"/>
          <p:cNvSpPr/>
          <p:nvPr/>
        </p:nvSpPr>
        <p:spPr>
          <a:xfrm>
            <a:off x="7655481" y="3201948"/>
            <a:ext cx="5954435" cy="362903"/>
          </a:xfrm>
          <a:prstGeom prst="rect">
            <a:avLst/>
          </a:prstGeom>
          <a:noFill/>
          <a:ln/>
        </p:spPr>
        <p:txBody>
          <a:bodyPr wrap="none" lIns="0" tIns="0" rIns="0" bIns="0" rtlCol="0" anchor="t"/>
          <a:lstStyle/>
          <a:p>
            <a:pPr marL="342900"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khách hàng:</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7655481" y="3644146"/>
            <a:ext cx="5954435" cy="1088708"/>
          </a:xfrm>
          <a:prstGeom prst="rect">
            <a:avLst/>
          </a:prstGeom>
          <a:noFill/>
          <a:ln/>
        </p:spPr>
        <p:txBody>
          <a:bodyPr wrap="square" lIns="0" tIns="0" rIns="0" bIns="0" rtlCol="0" anchor="t"/>
          <a:lstStyle/>
          <a:p>
            <a:pPr marL="685800" lvl="1"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Lưu trữ thông tin:</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trữ thông tin khách hàng (họ tên, số điện thoại, email, địa chỉ, lịch sử mua hàng,...).</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7655481" y="4812149"/>
            <a:ext cx="5954435" cy="1088708"/>
          </a:xfrm>
          <a:prstGeom prst="rect">
            <a:avLst/>
          </a:prstGeom>
          <a:noFill/>
          <a:ln/>
        </p:spPr>
        <p:txBody>
          <a:bodyPr wrap="square" lIns="0" tIns="0" rIns="0" bIns="0" rtlCol="0" anchor="t"/>
          <a:lstStyle/>
          <a:p>
            <a:pPr marL="685800" lvl="1"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Phân loại khách hàng:</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Phân loại khách hàng theo các tiêu chí khác nhau (khách hàng thân thiết, khách hàng tiềm năng,...).</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7655481" y="5980152"/>
            <a:ext cx="5954435" cy="725805"/>
          </a:xfrm>
          <a:prstGeom prst="rect">
            <a:avLst/>
          </a:prstGeom>
          <a:noFill/>
          <a:ln/>
        </p:spPr>
        <p:txBody>
          <a:bodyPr wrap="square" lIns="0" tIns="0" rIns="0" bIns="0" rtlCol="0" anchor="t"/>
          <a:lstStyle/>
          <a:p>
            <a:pPr marL="685800" lvl="1"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điểm thưởng:</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Tích điểm và đổi điểm cho khách hàng thân thiết.</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49712" y="558641"/>
            <a:ext cx="3927038" cy="490776"/>
          </a:xfrm>
          <a:prstGeom prst="rect">
            <a:avLst/>
          </a:prstGeom>
          <a:noFill/>
          <a:ln/>
        </p:spPr>
        <p:txBody>
          <a:bodyPr wrap="none" lIns="0" tIns="0" rIns="0" bIns="0" rtlCol="0" anchor="t"/>
          <a:lstStyle/>
          <a:p>
            <a:pPr marL="0" indent="0">
              <a:lnSpc>
                <a:spcPts val="38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Tìm hiểu yêu cầu</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549712" y="1285042"/>
            <a:ext cx="13530977" cy="314087"/>
          </a:xfrm>
          <a:prstGeom prst="rect">
            <a:avLst/>
          </a:prstGeom>
          <a:noFill/>
          <a:ln/>
        </p:spPr>
        <p:txBody>
          <a:bodyPr wrap="none" lIns="0" tIns="0" rIns="0" bIns="0" rtlCol="0" anchor="t"/>
          <a:lstStyle/>
          <a:p>
            <a:pPr marL="0" indent="0">
              <a:lnSpc>
                <a:spcPts val="24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Yêu cầu phi chức năng:</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549712" y="1775816"/>
            <a:ext cx="6687026" cy="5895023"/>
          </a:xfrm>
          <a:prstGeom prst="roundRect">
            <a:avLst>
              <a:gd name="adj" fmla="val 400"/>
            </a:avLst>
          </a:prstGeom>
          <a:solidFill>
            <a:srgbClr val="F9F7F7"/>
          </a:solidFill>
          <a:ln/>
        </p:spPr>
        <p:txBody>
          <a:bodyPr/>
          <a:lstStyle/>
          <a:p>
            <a:endParaRPr lang="vi-VN" sz="1600">
              <a:latin typeface="Times New Roman" panose="02020603050405020304" pitchFamily="18" charset="0"/>
              <a:cs typeface="Times New Roman" panose="02020603050405020304" pitchFamily="18" charset="0"/>
            </a:endParaRPr>
          </a:p>
        </p:txBody>
      </p:sp>
      <p:sp>
        <p:nvSpPr>
          <p:cNvPr id="5" name="Text 3"/>
          <p:cNvSpPr/>
          <p:nvPr/>
        </p:nvSpPr>
        <p:spPr>
          <a:xfrm>
            <a:off x="706755" y="1932861"/>
            <a:ext cx="6372939" cy="251222"/>
          </a:xfrm>
          <a:prstGeom prst="rect">
            <a:avLst/>
          </a:prstGeom>
          <a:noFill/>
          <a:ln/>
        </p:spPr>
        <p:txBody>
          <a:bodyPr wrap="none" lIns="0" tIns="0" rIns="0" bIns="0" rtlCol="0" anchor="t"/>
          <a:lstStyle/>
          <a:p>
            <a:pPr marL="0" indent="0">
              <a:lnSpc>
                <a:spcPts val="1950"/>
              </a:lnSpc>
              <a:buNone/>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Khả năng sử dụng (Usability):</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706755" y="2278261"/>
            <a:ext cx="6372939" cy="251222"/>
          </a:xfrm>
          <a:prstGeom prst="rect">
            <a:avLst/>
          </a:prstGeom>
          <a:noFill/>
          <a:ln/>
        </p:spPr>
        <p:txBody>
          <a:bodyPr wrap="none" lIns="0" tIns="0" rIns="0" bIns="0" rtlCol="0" anchor="t"/>
          <a:lstStyle/>
          <a:p>
            <a:pPr marL="685800" lvl="1"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Giao diện thân thiện:</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Giao diện người dùng phải dễ sử dụng, dễ hiểu và trực quan.</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706755" y="2584371"/>
            <a:ext cx="6372939" cy="251222"/>
          </a:xfrm>
          <a:prstGeom prst="rect">
            <a:avLst/>
          </a:prstGeom>
          <a:noFill/>
          <a:ln/>
        </p:spPr>
        <p:txBody>
          <a:bodyPr wrap="none" lIns="0" tIns="0" rIns="0" bIns="0" rtlCol="0" anchor="t"/>
          <a:lstStyle/>
          <a:p>
            <a:pPr marL="685800" lvl="1"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Dễ dàng thao tác:</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Các thao tác trên hệ thống phải đơn giản, dễ thực hiện.</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706755" y="2890480"/>
            <a:ext cx="6372939" cy="502444"/>
          </a:xfrm>
          <a:prstGeom prst="rect">
            <a:avLst/>
          </a:prstGeom>
          <a:noFill/>
          <a:ln/>
        </p:spPr>
        <p:txBody>
          <a:bodyPr wrap="square" lIns="0" tIns="0" rIns="0" bIns="0" rtlCol="0" anchor="t"/>
          <a:lstStyle/>
          <a:p>
            <a:pPr marL="685800" lvl="1"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Hỗ trợ người dùng:</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cần có tài liệu hướng dẫn sử dụng và hỗ trợ người dùng khi gặp khó khăn.</a:t>
            </a:r>
            <a:endParaRPr lang="en-US" sz="1600" dirty="0">
              <a:latin typeface="Times New Roman" panose="02020603050405020304" pitchFamily="18" charset="0"/>
              <a:cs typeface="Times New Roman" panose="02020603050405020304" pitchFamily="18" charset="0"/>
            </a:endParaRPr>
          </a:p>
        </p:txBody>
      </p:sp>
      <p:sp>
        <p:nvSpPr>
          <p:cNvPr id="9" name="Text 7"/>
          <p:cNvSpPr/>
          <p:nvPr/>
        </p:nvSpPr>
        <p:spPr>
          <a:xfrm>
            <a:off x="706755" y="3447812"/>
            <a:ext cx="6372939" cy="251222"/>
          </a:xfrm>
          <a:prstGeom prst="rect">
            <a:avLst/>
          </a:prstGeom>
          <a:noFill/>
          <a:ln/>
        </p:spPr>
        <p:txBody>
          <a:bodyPr wrap="none" lIns="0" tIns="0" rIns="0" bIns="0" rtlCol="0" anchor="t"/>
          <a:lstStyle/>
          <a:p>
            <a:pPr algn="l">
              <a:lnSpc>
                <a:spcPts val="1950"/>
              </a:lnSpc>
              <a:buSzPct val="100000"/>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Khả năng mở rộng (Scalability):</a:t>
            </a:r>
            <a:endParaRPr lang="en-US" sz="1600" dirty="0">
              <a:latin typeface="Times New Roman" panose="02020603050405020304" pitchFamily="18" charset="0"/>
              <a:cs typeface="Times New Roman" panose="02020603050405020304" pitchFamily="18" charset="0"/>
            </a:endParaRPr>
          </a:p>
        </p:txBody>
      </p:sp>
      <p:sp>
        <p:nvSpPr>
          <p:cNvPr id="10" name="Text 8"/>
          <p:cNvSpPr/>
          <p:nvPr/>
        </p:nvSpPr>
        <p:spPr>
          <a:xfrm>
            <a:off x="706755" y="3753922"/>
            <a:ext cx="6372939" cy="502444"/>
          </a:xfrm>
          <a:prstGeom prst="rect">
            <a:avLst/>
          </a:prstGeom>
          <a:noFill/>
          <a:ln/>
        </p:spPr>
        <p:txBody>
          <a:bodyPr wrap="square" lIns="0" tIns="0" rIns="0" bIns="0" rtlCol="0" anchor="t"/>
          <a:lstStyle/>
          <a:p>
            <a:pPr marL="685800" lvl="1"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Mở rộng chức năng:</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phải dễ dàng mở rộng thêm các chức năng mới khi cần thiết.</a:t>
            </a:r>
            <a:endParaRPr lang="en-US" sz="1600" dirty="0">
              <a:latin typeface="Times New Roman" panose="02020603050405020304" pitchFamily="18" charset="0"/>
              <a:cs typeface="Times New Roman" panose="02020603050405020304" pitchFamily="18" charset="0"/>
            </a:endParaRPr>
          </a:p>
        </p:txBody>
      </p:sp>
      <p:sp>
        <p:nvSpPr>
          <p:cNvPr id="11" name="Text 9"/>
          <p:cNvSpPr/>
          <p:nvPr/>
        </p:nvSpPr>
        <p:spPr>
          <a:xfrm>
            <a:off x="706755" y="4311253"/>
            <a:ext cx="6372939" cy="502444"/>
          </a:xfrm>
          <a:prstGeom prst="rect">
            <a:avLst/>
          </a:prstGeom>
          <a:noFill/>
          <a:ln/>
        </p:spPr>
        <p:txBody>
          <a:bodyPr wrap="square" lIns="0" tIns="0" rIns="0" bIns="0" rtlCol="0" anchor="t"/>
          <a:lstStyle/>
          <a:p>
            <a:pPr marL="685800" lvl="1"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Mở rộng quy mô:</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phải đáp ứng được nhu cầu sử dụng khi quy mô kinh doanh phát triển.</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706755" y="4868585"/>
            <a:ext cx="6372939" cy="251222"/>
          </a:xfrm>
          <a:prstGeom prst="rect">
            <a:avLst/>
          </a:prstGeom>
          <a:noFill/>
          <a:ln/>
        </p:spPr>
        <p:txBody>
          <a:bodyPr wrap="none" lIns="0" tIns="0" rIns="0" bIns="0" rtlCol="0" anchor="t"/>
          <a:lstStyle/>
          <a:p>
            <a:pPr algn="l">
              <a:lnSpc>
                <a:spcPts val="1950"/>
              </a:lnSpc>
              <a:buSzPct val="100000"/>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Khả năng tích hợp (Integrability):</a:t>
            </a:r>
            <a:endParaRPr lang="en-US" sz="1600" dirty="0">
              <a:latin typeface="Times New Roman" panose="02020603050405020304" pitchFamily="18" charset="0"/>
              <a:cs typeface="Times New Roman" panose="02020603050405020304" pitchFamily="18" charset="0"/>
            </a:endParaRPr>
          </a:p>
        </p:txBody>
      </p:sp>
      <p:sp>
        <p:nvSpPr>
          <p:cNvPr id="13" name="Text 11"/>
          <p:cNvSpPr/>
          <p:nvPr/>
        </p:nvSpPr>
        <p:spPr>
          <a:xfrm>
            <a:off x="706755" y="5174694"/>
            <a:ext cx="6372939" cy="502444"/>
          </a:xfrm>
          <a:prstGeom prst="rect">
            <a:avLst/>
          </a:prstGeom>
          <a:noFill/>
          <a:ln/>
        </p:spPr>
        <p:txBody>
          <a:bodyPr wrap="square" lIns="0" tIns="0" rIns="0" bIns="0" rtlCol="0" anchor="t"/>
          <a:lstStyle/>
          <a:p>
            <a:pPr marL="685800" lvl="1"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Tích hợp với các hệ thống khác:</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cần có khả năng tích hợp với các hệ thống khác như website bán hàng, phần mềm kế toán, hệ thống CRM,...</a:t>
            </a:r>
            <a:endParaRPr lang="en-US" sz="1600" dirty="0">
              <a:latin typeface="Times New Roman" panose="02020603050405020304" pitchFamily="18" charset="0"/>
              <a:cs typeface="Times New Roman" panose="02020603050405020304" pitchFamily="18" charset="0"/>
            </a:endParaRPr>
          </a:p>
        </p:txBody>
      </p:sp>
      <p:sp>
        <p:nvSpPr>
          <p:cNvPr id="14" name="Text 12"/>
          <p:cNvSpPr/>
          <p:nvPr/>
        </p:nvSpPr>
        <p:spPr>
          <a:xfrm>
            <a:off x="706634" y="6015092"/>
            <a:ext cx="6372939" cy="251222"/>
          </a:xfrm>
          <a:prstGeom prst="rect">
            <a:avLst/>
          </a:prstGeom>
          <a:noFill/>
          <a:ln/>
        </p:spPr>
        <p:txBody>
          <a:bodyPr wrap="none" lIns="0" tIns="0" rIns="0" bIns="0" rtlCol="0" anchor="t"/>
          <a:lstStyle/>
          <a:p>
            <a:pPr algn="l">
              <a:lnSpc>
                <a:spcPts val="1950"/>
              </a:lnSpc>
              <a:buSzPct val="100000"/>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Độ tin cậy (Reliability):</a:t>
            </a:r>
            <a:endParaRPr lang="en-US" sz="1600" dirty="0">
              <a:latin typeface="Times New Roman" panose="02020603050405020304" pitchFamily="18" charset="0"/>
              <a:cs typeface="Times New Roman" panose="02020603050405020304" pitchFamily="18" charset="0"/>
            </a:endParaRPr>
          </a:p>
        </p:txBody>
      </p:sp>
      <p:sp>
        <p:nvSpPr>
          <p:cNvPr id="15" name="Text 13"/>
          <p:cNvSpPr/>
          <p:nvPr/>
        </p:nvSpPr>
        <p:spPr>
          <a:xfrm>
            <a:off x="706755" y="6336901"/>
            <a:ext cx="6372939" cy="251222"/>
          </a:xfrm>
          <a:prstGeom prst="rect">
            <a:avLst/>
          </a:prstGeom>
          <a:noFill/>
          <a:ln/>
        </p:spPr>
        <p:txBody>
          <a:bodyPr wrap="none" lIns="0" tIns="0" rIns="0" bIns="0" rtlCol="0" anchor="t"/>
          <a:lstStyle/>
          <a:p>
            <a:pPr marL="685800" lvl="1"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Hoạt động ổn định:</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phải hoạt động ổn định, ít xảy ra lỗi.</a:t>
            </a:r>
            <a:endParaRPr lang="en-US" sz="1600" dirty="0">
              <a:latin typeface="Times New Roman" panose="02020603050405020304" pitchFamily="18" charset="0"/>
              <a:cs typeface="Times New Roman" panose="02020603050405020304" pitchFamily="18" charset="0"/>
            </a:endParaRPr>
          </a:p>
        </p:txBody>
      </p:sp>
      <p:sp>
        <p:nvSpPr>
          <p:cNvPr id="16" name="Text 14"/>
          <p:cNvSpPr/>
          <p:nvPr/>
        </p:nvSpPr>
        <p:spPr>
          <a:xfrm>
            <a:off x="706635" y="6611714"/>
            <a:ext cx="6372939" cy="251222"/>
          </a:xfrm>
          <a:prstGeom prst="rect">
            <a:avLst/>
          </a:prstGeom>
          <a:noFill/>
          <a:ln/>
        </p:spPr>
        <p:txBody>
          <a:bodyPr wrap="none" lIns="0" tIns="0" rIns="0" bIns="0" rtlCol="0" anchor="t"/>
          <a:lstStyle/>
          <a:p>
            <a:pPr marL="685800" lvl="1"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Dữ liệu chính xác:</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phải đảm bảo tính chính xác của dữ liệu.</a:t>
            </a:r>
            <a:endParaRPr lang="en-US" sz="1600" dirty="0">
              <a:latin typeface="Times New Roman" panose="02020603050405020304" pitchFamily="18" charset="0"/>
              <a:cs typeface="Times New Roman" panose="02020603050405020304" pitchFamily="18" charset="0"/>
            </a:endParaRPr>
          </a:p>
        </p:txBody>
      </p:sp>
      <p:sp>
        <p:nvSpPr>
          <p:cNvPr id="20" name="Shape 18"/>
          <p:cNvSpPr/>
          <p:nvPr/>
        </p:nvSpPr>
        <p:spPr>
          <a:xfrm>
            <a:off x="7393781" y="1775817"/>
            <a:ext cx="6687026" cy="5895023"/>
          </a:xfrm>
          <a:prstGeom prst="roundRect">
            <a:avLst>
              <a:gd name="adj" fmla="val 400"/>
            </a:avLst>
          </a:prstGeom>
          <a:solidFill>
            <a:srgbClr val="F9F7F7"/>
          </a:solidFill>
          <a:ln/>
        </p:spPr>
        <p:txBody>
          <a:bodyPr/>
          <a:lstStyle/>
          <a:p>
            <a:endParaRPr lang="vi-VN" sz="1600">
              <a:latin typeface="Times New Roman" panose="02020603050405020304" pitchFamily="18" charset="0"/>
              <a:cs typeface="Times New Roman" panose="02020603050405020304" pitchFamily="18" charset="0"/>
            </a:endParaRPr>
          </a:p>
        </p:txBody>
      </p:sp>
      <p:sp>
        <p:nvSpPr>
          <p:cNvPr id="21" name="Text 19"/>
          <p:cNvSpPr/>
          <p:nvPr/>
        </p:nvSpPr>
        <p:spPr>
          <a:xfrm>
            <a:off x="7550825" y="1932861"/>
            <a:ext cx="6372939" cy="251222"/>
          </a:xfrm>
          <a:prstGeom prst="rect">
            <a:avLst/>
          </a:prstGeom>
          <a:noFill/>
          <a:ln/>
        </p:spPr>
        <p:txBody>
          <a:bodyPr wrap="none" lIns="0" tIns="0" rIns="0" bIns="0" rtlCol="0" anchor="t"/>
          <a:lstStyle/>
          <a:p>
            <a:pPr algn="l">
              <a:lnSpc>
                <a:spcPts val="1950"/>
              </a:lnSpc>
              <a:buSzPct val="100000"/>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Hiệu suất (Performance):</a:t>
            </a:r>
            <a:endParaRPr lang="en-US" sz="1600" dirty="0">
              <a:latin typeface="Times New Roman" panose="02020603050405020304" pitchFamily="18" charset="0"/>
              <a:cs typeface="Times New Roman" panose="02020603050405020304" pitchFamily="18" charset="0"/>
            </a:endParaRPr>
          </a:p>
        </p:txBody>
      </p:sp>
      <p:sp>
        <p:nvSpPr>
          <p:cNvPr id="22" name="Text 20"/>
          <p:cNvSpPr/>
          <p:nvPr/>
        </p:nvSpPr>
        <p:spPr>
          <a:xfrm>
            <a:off x="7550825" y="2238970"/>
            <a:ext cx="6372939" cy="502444"/>
          </a:xfrm>
          <a:prstGeom prst="rect">
            <a:avLst/>
          </a:prstGeom>
          <a:noFill/>
          <a:ln/>
        </p:spPr>
        <p:txBody>
          <a:bodyPr wrap="square" lIns="0" tIns="0" rIns="0" bIns="0" rtlCol="0" anchor="t"/>
          <a:lstStyle/>
          <a:p>
            <a:pPr marL="685800" lvl="1"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Thời gian phản hồi:</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phải phản hồi nhanh chóng với các thao tác của người dùng.</a:t>
            </a:r>
            <a:endParaRPr lang="en-US" sz="1600" dirty="0">
              <a:latin typeface="Times New Roman" panose="02020603050405020304" pitchFamily="18" charset="0"/>
              <a:cs typeface="Times New Roman" panose="02020603050405020304" pitchFamily="18" charset="0"/>
            </a:endParaRPr>
          </a:p>
        </p:txBody>
      </p:sp>
      <p:sp>
        <p:nvSpPr>
          <p:cNvPr id="23" name="Text 21"/>
          <p:cNvSpPr/>
          <p:nvPr/>
        </p:nvSpPr>
        <p:spPr>
          <a:xfrm>
            <a:off x="7550825" y="2796302"/>
            <a:ext cx="6372939" cy="502444"/>
          </a:xfrm>
          <a:prstGeom prst="rect">
            <a:avLst/>
          </a:prstGeom>
          <a:noFill/>
          <a:ln/>
        </p:spPr>
        <p:txBody>
          <a:bodyPr wrap="square" lIns="0" tIns="0" rIns="0" bIns="0" rtlCol="0" anchor="t"/>
          <a:lstStyle/>
          <a:p>
            <a:pPr marL="685800" lvl="1"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Khả năng chịu tải:</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phải xử lý được lượng lớn dữ liệu và người dùng đồng thời.</a:t>
            </a:r>
            <a:endParaRPr lang="en-US" sz="1600" dirty="0">
              <a:latin typeface="Times New Roman" panose="02020603050405020304" pitchFamily="18" charset="0"/>
              <a:cs typeface="Times New Roman" panose="02020603050405020304" pitchFamily="18" charset="0"/>
            </a:endParaRPr>
          </a:p>
        </p:txBody>
      </p:sp>
      <p:sp>
        <p:nvSpPr>
          <p:cNvPr id="24" name="Text 22"/>
          <p:cNvSpPr/>
          <p:nvPr/>
        </p:nvSpPr>
        <p:spPr>
          <a:xfrm>
            <a:off x="7550825" y="3353633"/>
            <a:ext cx="6372939" cy="251222"/>
          </a:xfrm>
          <a:prstGeom prst="rect">
            <a:avLst/>
          </a:prstGeom>
          <a:noFill/>
          <a:ln/>
        </p:spPr>
        <p:txBody>
          <a:bodyPr wrap="none" lIns="0" tIns="0" rIns="0" bIns="0" rtlCol="0" anchor="t"/>
          <a:lstStyle/>
          <a:p>
            <a:pPr algn="l">
              <a:lnSpc>
                <a:spcPts val="1950"/>
              </a:lnSpc>
              <a:buSzPct val="100000"/>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Bảo mật (Security):</a:t>
            </a:r>
            <a:endParaRPr lang="en-US" sz="1600" dirty="0">
              <a:latin typeface="Times New Roman" panose="02020603050405020304" pitchFamily="18" charset="0"/>
              <a:cs typeface="Times New Roman" panose="02020603050405020304" pitchFamily="18" charset="0"/>
            </a:endParaRPr>
          </a:p>
        </p:txBody>
      </p:sp>
      <p:sp>
        <p:nvSpPr>
          <p:cNvPr id="25" name="Text 23"/>
          <p:cNvSpPr/>
          <p:nvPr/>
        </p:nvSpPr>
        <p:spPr>
          <a:xfrm>
            <a:off x="7550825" y="3659743"/>
            <a:ext cx="6276687" cy="251222"/>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Xác thực người dùng:</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a:t>
            </a:r>
            <a:r>
              <a:rPr lang="en-US" sz="1600" dirty="0" err="1">
                <a:solidFill>
                  <a:srgbClr val="504C49"/>
                </a:solidFill>
                <a:latin typeface="Times New Roman" panose="02020603050405020304" pitchFamily="18" charset="0"/>
                <a:ea typeface="Source Serif Pro" pitchFamily="34" charset="-122"/>
                <a:cs typeface="Times New Roman" panose="02020603050405020304" pitchFamily="18" charset="0"/>
              </a:rPr>
              <a:t>Xác</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thực người dùng trước khi </a:t>
            </a:r>
            <a:r>
              <a:rPr lang="en-US" sz="1600" dirty="0" err="1">
                <a:solidFill>
                  <a:srgbClr val="504C49"/>
                </a:solidFill>
                <a:latin typeface="Times New Roman" panose="02020603050405020304" pitchFamily="18" charset="0"/>
                <a:ea typeface="Source Serif Pro" pitchFamily="34" charset="-122"/>
                <a:cs typeface="Times New Roman" panose="02020603050405020304" pitchFamily="18" charset="0"/>
              </a:rPr>
              <a:t>cho</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a:t>
            </a:r>
            <a:r>
              <a:rPr lang="en-US" sz="1600" dirty="0" err="1">
                <a:solidFill>
                  <a:srgbClr val="504C49"/>
                </a:solidFill>
                <a:latin typeface="Times New Roman" panose="02020603050405020304" pitchFamily="18" charset="0"/>
                <a:ea typeface="Source Serif Pro" pitchFamily="34" charset="-122"/>
                <a:cs typeface="Times New Roman" panose="02020603050405020304" pitchFamily="18" charset="0"/>
              </a:rPr>
              <a:t>phép</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truy cập.</a:t>
            </a:r>
            <a:endParaRPr lang="en-US" sz="1600" dirty="0">
              <a:latin typeface="Times New Roman" panose="02020603050405020304" pitchFamily="18" charset="0"/>
              <a:cs typeface="Times New Roman" panose="02020603050405020304" pitchFamily="18" charset="0"/>
            </a:endParaRPr>
          </a:p>
        </p:txBody>
      </p:sp>
      <p:sp>
        <p:nvSpPr>
          <p:cNvPr id="26" name="Text 24"/>
          <p:cNvSpPr/>
          <p:nvPr/>
        </p:nvSpPr>
        <p:spPr>
          <a:xfrm>
            <a:off x="7550825" y="3965853"/>
            <a:ext cx="6372939" cy="502444"/>
          </a:xfrm>
          <a:prstGeom prst="rect">
            <a:avLst/>
          </a:prstGeom>
          <a:noFill/>
          <a:ln/>
        </p:spPr>
        <p:txBody>
          <a:bodyPr wrap="square" lIns="0" tIns="0" rIns="0" bIns="0" rtlCol="0" anchor="t"/>
          <a:lstStyle/>
          <a:p>
            <a:pPr marL="342900"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Phân quyền truy cập:</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phải phân quyền truy cập dữ liệu và chức năng cho từng người dùng.</a:t>
            </a:r>
            <a:endParaRPr lang="en-US" sz="1600" dirty="0">
              <a:latin typeface="Times New Roman" panose="02020603050405020304" pitchFamily="18" charset="0"/>
              <a:cs typeface="Times New Roman" panose="02020603050405020304" pitchFamily="18" charset="0"/>
            </a:endParaRPr>
          </a:p>
        </p:txBody>
      </p:sp>
      <p:sp>
        <p:nvSpPr>
          <p:cNvPr id="27" name="Text 25"/>
          <p:cNvSpPr/>
          <p:nvPr/>
        </p:nvSpPr>
        <p:spPr>
          <a:xfrm>
            <a:off x="7550825" y="4523184"/>
            <a:ext cx="6372939" cy="502444"/>
          </a:xfrm>
          <a:prstGeom prst="rect">
            <a:avLst/>
          </a:prstGeom>
          <a:noFill/>
          <a:ln/>
        </p:spPr>
        <p:txBody>
          <a:bodyPr wrap="square" lIns="0" tIns="0" rIns="0" bIns="0" rtlCol="0" anchor="t"/>
          <a:lstStyle/>
          <a:p>
            <a:pPr marL="342900" indent="-342900" algn="l">
              <a:lnSpc>
                <a:spcPts val="1950"/>
              </a:lnSpc>
              <a:buSzPct val="100000"/>
              <a:buChar char="•"/>
            </a:pPr>
            <a:endParaRPr lang="en-US" sz="1600" dirty="0">
              <a:latin typeface="Times New Roman" panose="02020603050405020304" pitchFamily="18" charset="0"/>
              <a:cs typeface="Times New Roman" panose="02020603050405020304" pitchFamily="18" charset="0"/>
            </a:endParaRPr>
          </a:p>
        </p:txBody>
      </p:sp>
      <p:sp>
        <p:nvSpPr>
          <p:cNvPr id="28" name="Text 26"/>
          <p:cNvSpPr/>
          <p:nvPr/>
        </p:nvSpPr>
        <p:spPr>
          <a:xfrm>
            <a:off x="7550825" y="4562475"/>
            <a:ext cx="6372939" cy="251222"/>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Sao lưu và phục hồi:</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cần có cơ chế sao lưu và phục hồi.</a:t>
            </a:r>
            <a:endParaRPr lang="en-US" sz="1600" dirty="0">
              <a:latin typeface="Times New Roman" panose="02020603050405020304" pitchFamily="18" charset="0"/>
              <a:cs typeface="Times New Roman" panose="02020603050405020304" pitchFamily="18" charset="0"/>
            </a:endParaRPr>
          </a:p>
        </p:txBody>
      </p:sp>
      <p:sp>
        <p:nvSpPr>
          <p:cNvPr id="29" name="Text 27"/>
          <p:cNvSpPr/>
          <p:nvPr/>
        </p:nvSpPr>
        <p:spPr>
          <a:xfrm>
            <a:off x="7550825" y="4907875"/>
            <a:ext cx="6372939" cy="251222"/>
          </a:xfrm>
          <a:prstGeom prst="rect">
            <a:avLst/>
          </a:prstGeom>
          <a:noFill/>
          <a:ln/>
        </p:spPr>
        <p:txBody>
          <a:bodyPr wrap="none" lIns="0" tIns="0" rIns="0" bIns="0" rtlCol="0" anchor="t"/>
          <a:lstStyle/>
          <a:p>
            <a:pPr marL="0" indent="0">
              <a:lnSpc>
                <a:spcPts val="1950"/>
              </a:lnSpc>
              <a:buNone/>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Yêu cầu về môi trường (Environmental Requirements):</a:t>
            </a:r>
            <a:endParaRPr lang="en-US" sz="1600" dirty="0">
              <a:latin typeface="Times New Roman" panose="02020603050405020304" pitchFamily="18" charset="0"/>
              <a:cs typeface="Times New Roman" panose="02020603050405020304" pitchFamily="18" charset="0"/>
            </a:endParaRPr>
          </a:p>
        </p:txBody>
      </p:sp>
      <p:sp>
        <p:nvSpPr>
          <p:cNvPr id="30" name="Text 28"/>
          <p:cNvSpPr/>
          <p:nvPr/>
        </p:nvSpPr>
        <p:spPr>
          <a:xfrm>
            <a:off x="7550825" y="5253276"/>
            <a:ext cx="6372939" cy="251222"/>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Hệ điều hành:</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tương thích với những hệ điều hành nào?</a:t>
            </a:r>
            <a:endParaRPr lang="en-US" sz="1600" dirty="0">
              <a:latin typeface="Times New Roman" panose="02020603050405020304" pitchFamily="18" charset="0"/>
              <a:cs typeface="Times New Roman" panose="02020603050405020304" pitchFamily="18" charset="0"/>
            </a:endParaRPr>
          </a:p>
        </p:txBody>
      </p:sp>
      <p:sp>
        <p:nvSpPr>
          <p:cNvPr id="31" name="Text 29"/>
          <p:cNvSpPr/>
          <p:nvPr/>
        </p:nvSpPr>
        <p:spPr>
          <a:xfrm>
            <a:off x="7550825" y="5559385"/>
            <a:ext cx="6372939" cy="251222"/>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Trình duyệt:</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hỗ trợ những trình duyệt web nào?</a:t>
            </a:r>
            <a:endParaRPr lang="en-US" sz="1600" dirty="0">
              <a:latin typeface="Times New Roman" panose="02020603050405020304" pitchFamily="18" charset="0"/>
              <a:cs typeface="Times New Roman" panose="02020603050405020304" pitchFamily="18" charset="0"/>
            </a:endParaRPr>
          </a:p>
        </p:txBody>
      </p:sp>
      <p:sp>
        <p:nvSpPr>
          <p:cNvPr id="32" name="Text 30"/>
          <p:cNvSpPr/>
          <p:nvPr/>
        </p:nvSpPr>
        <p:spPr>
          <a:xfrm>
            <a:off x="7550825" y="5865495"/>
            <a:ext cx="6372939" cy="502444"/>
          </a:xfrm>
          <a:prstGeom prst="rect">
            <a:avLst/>
          </a:prstGeom>
          <a:noFill/>
          <a:ln/>
        </p:spPr>
        <p:txBody>
          <a:bodyPr wrap="square" lIns="0" tIns="0" rIns="0" bIns="0" rtlCol="0" anchor="t"/>
          <a:lstStyle/>
          <a:p>
            <a:pPr marL="342900"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Thiết bị:</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có thể sử dụng trên các thiết bị nào (máy tính, điện thoại, máy tính bảng,...)?</a:t>
            </a:r>
            <a:endParaRPr lang="en-US" sz="1600" dirty="0">
              <a:latin typeface="Times New Roman" panose="02020603050405020304" pitchFamily="18" charset="0"/>
              <a:cs typeface="Times New Roman" panose="02020603050405020304" pitchFamily="18" charset="0"/>
            </a:endParaRPr>
          </a:p>
        </p:txBody>
      </p:sp>
      <p:sp>
        <p:nvSpPr>
          <p:cNvPr id="33" name="Text 31"/>
          <p:cNvSpPr/>
          <p:nvPr/>
        </p:nvSpPr>
        <p:spPr>
          <a:xfrm>
            <a:off x="7550825" y="6422827"/>
            <a:ext cx="6372939" cy="251222"/>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Cơ sở hạ tầng:</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Yêu cầu về cơ sở hạ tầng mạng, máy chủ,...à phục hồi dữ liệu.</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50210" y="0"/>
            <a:ext cx="6280189" cy="8229600"/>
          </a:xfrm>
          <a:prstGeom prst="rect">
            <a:avLst/>
          </a:prstGeom>
        </p:spPr>
      </p:pic>
      <p:pic>
        <p:nvPicPr>
          <p:cNvPr id="3" name="Image 1" descr="preencoded.png"/>
          <p:cNvPicPr>
            <a:picLocks noChangeAspect="1"/>
          </p:cNvPicPr>
          <p:nvPr/>
        </p:nvPicPr>
        <p:blipFill>
          <a:blip r:embed="rId4"/>
          <a:stretch>
            <a:fillRect/>
          </a:stretch>
        </p:blipFill>
        <p:spPr>
          <a:xfrm>
            <a:off x="8709102" y="1271239"/>
            <a:ext cx="5637691" cy="5575610"/>
          </a:xfrm>
          <a:prstGeom prst="rect">
            <a:avLst/>
          </a:prstGeom>
        </p:spPr>
      </p:pic>
      <p:sp>
        <p:nvSpPr>
          <p:cNvPr id="4" name="Text 0"/>
          <p:cNvSpPr/>
          <p:nvPr/>
        </p:nvSpPr>
        <p:spPr>
          <a:xfrm>
            <a:off x="793790" y="2517219"/>
            <a:ext cx="581156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Thiết kế và xây dựng</a:t>
            </a:r>
            <a:endParaRPr lang="en-US" sz="3200" b="1" dirty="0">
              <a:latin typeface="Times New Roman" panose="02020603050405020304" pitchFamily="18" charset="0"/>
              <a:cs typeface="Times New Roman" panose="02020603050405020304" pitchFamily="18" charset="0"/>
            </a:endParaRPr>
          </a:p>
        </p:txBody>
      </p:sp>
      <p:sp>
        <p:nvSpPr>
          <p:cNvPr id="5" name="Text 1"/>
          <p:cNvSpPr/>
          <p:nvPr/>
        </p:nvSpPr>
        <p:spPr>
          <a:xfrm>
            <a:off x="838395" y="3566160"/>
            <a:ext cx="5213747" cy="354330"/>
          </a:xfrm>
          <a:prstGeom prst="rect">
            <a:avLst/>
          </a:prstGeom>
          <a:noFill/>
          <a:ln/>
        </p:spPr>
        <p:txBody>
          <a:bodyPr wrap="none" lIns="0" tIns="0" rIns="0" bIns="0" rtlCol="0" anchor="t"/>
          <a:lstStyle/>
          <a:p>
            <a:pPr marL="0" indent="0">
              <a:lnSpc>
                <a:spcPts val="2750"/>
              </a:lnSpc>
              <a:buNone/>
            </a:pPr>
            <a:r>
              <a:rPr lang="en-US" dirty="0">
                <a:solidFill>
                  <a:srgbClr val="201B18"/>
                </a:solidFill>
                <a:latin typeface="Times New Roman" panose="02020603050405020304" pitchFamily="18" charset="0"/>
                <a:ea typeface="Platypi Medium" pitchFamily="34" charset="-122"/>
                <a:cs typeface="Times New Roman" panose="02020603050405020304" pitchFamily="18" charset="0"/>
              </a:rPr>
              <a:t>Mô hình dữ liệu mức quan niệm (ERD)</a:t>
            </a:r>
            <a:endParaRPr lang="en-US" dirty="0">
              <a:latin typeface="Times New Roman" panose="02020603050405020304" pitchFamily="18" charset="0"/>
              <a:cs typeface="Times New Roman" panose="02020603050405020304" pitchFamily="18" charset="0"/>
            </a:endParaRPr>
          </a:p>
        </p:txBody>
      </p:sp>
      <p:sp>
        <p:nvSpPr>
          <p:cNvPr id="6" name="Text 2"/>
          <p:cNvSpPr/>
          <p:nvPr/>
        </p:nvSpPr>
        <p:spPr>
          <a:xfrm>
            <a:off x="793790" y="4260652"/>
            <a:ext cx="7556421" cy="1451610"/>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Mô hình ERD thể hiện các thực thể, thuộc tính và mối quan hệ giữa chúng trong hệ thống quản lý cửa hàng điện thoại di động. Nó giúp minh họa cấu trúc dữ liệu và các ràng buộc toàn vẹn, đảm bảo tính nhất quán và chính xác của dữ liệu.</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441473" y="0"/>
            <a:ext cx="6188927" cy="8229600"/>
          </a:xfrm>
          <a:prstGeom prst="rect">
            <a:avLst/>
          </a:prstGeom>
        </p:spPr>
      </p:pic>
      <p:pic>
        <p:nvPicPr>
          <p:cNvPr id="3" name="Image 1" descr="preencoded.png"/>
          <p:cNvPicPr>
            <a:picLocks noChangeAspect="1"/>
          </p:cNvPicPr>
          <p:nvPr/>
        </p:nvPicPr>
        <p:blipFill>
          <a:blip r:embed="rId4"/>
          <a:stretch>
            <a:fillRect/>
          </a:stretch>
        </p:blipFill>
        <p:spPr>
          <a:xfrm>
            <a:off x="8753707" y="434897"/>
            <a:ext cx="5593086" cy="7270595"/>
          </a:xfrm>
          <a:prstGeom prst="rect">
            <a:avLst/>
          </a:prstGeom>
        </p:spPr>
      </p:pic>
      <p:sp>
        <p:nvSpPr>
          <p:cNvPr id="4" name="Text 0"/>
          <p:cNvSpPr/>
          <p:nvPr/>
        </p:nvSpPr>
        <p:spPr>
          <a:xfrm>
            <a:off x="793790" y="1930360"/>
            <a:ext cx="3576161" cy="354330"/>
          </a:xfrm>
          <a:prstGeom prst="rect">
            <a:avLst/>
          </a:prstGeom>
          <a:noFill/>
          <a:ln/>
        </p:spPr>
        <p:txBody>
          <a:bodyPr wrap="none" lIns="0" tIns="0" rIns="0" bIns="0" rtlCol="0" anchor="t"/>
          <a:lstStyle/>
          <a:p>
            <a:pPr marL="0" indent="0">
              <a:lnSpc>
                <a:spcPts val="27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Mô hình dữ liệu mức logic</a:t>
            </a:r>
            <a:endParaRPr lang="en-US" sz="3200" b="1" dirty="0">
              <a:latin typeface="Times New Roman" panose="02020603050405020304" pitchFamily="18" charset="0"/>
              <a:cs typeface="Times New Roman" panose="02020603050405020304" pitchFamily="18" charset="0"/>
            </a:endParaRPr>
          </a:p>
        </p:txBody>
      </p:sp>
      <p:sp>
        <p:nvSpPr>
          <p:cNvPr id="5" name="Text 1"/>
          <p:cNvSpPr/>
          <p:nvPr/>
        </p:nvSpPr>
        <p:spPr>
          <a:xfrm>
            <a:off x="793790" y="2511504"/>
            <a:ext cx="7556421" cy="1814513"/>
          </a:xfrm>
          <a:prstGeom prst="rect">
            <a:avLst/>
          </a:prstGeom>
          <a:noFill/>
          <a:ln/>
        </p:spPr>
        <p:txBody>
          <a:bodyPr wrap="square" lIns="0" tIns="0" rIns="0" bIns="0" rtlCol="0" anchor="t"/>
          <a:lstStyle/>
          <a:p>
            <a:pPr marL="342900"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Phân chia thông tin thành các thực thể logic:</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Mô hình chia nhỏ thông tin phức tạp của hệ thống quản lý bán hàng thành các thực thể (bảng) riêng biệt, dễ quản lý như: SanPham, KhachHang, NhanVien, HoaDon, PhieuNhap, NhaCungCap,... Mỗi thực thể đại diện cho một đối tượng cụ thể trong hệ thống.</a:t>
            </a:r>
            <a:endParaRPr lang="en-US" dirty="0">
              <a:latin typeface="Times New Roman" panose="02020603050405020304" pitchFamily="18" charset="0"/>
              <a:cs typeface="Times New Roman" panose="02020603050405020304" pitchFamily="18" charset="0"/>
            </a:endParaRPr>
          </a:p>
        </p:txBody>
      </p:sp>
      <p:sp>
        <p:nvSpPr>
          <p:cNvPr id="6" name="Text 2"/>
          <p:cNvSpPr/>
          <p:nvPr/>
        </p:nvSpPr>
        <p:spPr>
          <a:xfrm>
            <a:off x="793790" y="4405313"/>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Lưu trữ dữ liệu nhất quán:</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Mỗi thực thể có các thuộc tính (cột) mô tả đặc điểm của đối tượng đó. Việc lưu trữ dữ liệu theo cấu trúc bảng giúp đảm bảo tính nhất quán, tránh dư thừa dữ liệu.</a:t>
            </a:r>
            <a:endParaRPr lang="en-US" dirty="0">
              <a:latin typeface="Times New Roman" panose="02020603050405020304" pitchFamily="18" charset="0"/>
              <a:cs typeface="Times New Roman" panose="02020603050405020304" pitchFamily="18" charset="0"/>
            </a:endParaRPr>
          </a:p>
        </p:txBody>
      </p:sp>
      <p:sp>
        <p:nvSpPr>
          <p:cNvPr id="7" name="Text 3"/>
          <p:cNvSpPr/>
          <p:nvPr/>
        </p:nvSpPr>
        <p:spPr>
          <a:xfrm>
            <a:off x="793790" y="5573316"/>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Dễ dàng truy xuất và cập nhật:</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Nhờ cấu trúc rõ ràng, việc tìm kiếm, thêm, sửa, xóa dữ liệu trở nên dễ dàng và nhanh chóng hơn.</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28399" y="417314"/>
            <a:ext cx="6382107" cy="235863"/>
          </a:xfrm>
          <a:prstGeom prst="rect">
            <a:avLst/>
          </a:prstGeom>
          <a:noFill/>
          <a:ln/>
        </p:spPr>
        <p:txBody>
          <a:bodyPr wrap="none" lIns="0" tIns="0" rIns="0" bIns="0" rtlCol="0" anchor="t"/>
          <a:lstStyle/>
          <a:p>
            <a:pPr marL="0" indent="0">
              <a:lnSpc>
                <a:spcPts val="18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Mô tả các thực thể, mối kết hợp và danh sách các ràng buộc toàn vẹn</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528399" y="804148"/>
            <a:ext cx="13573601" cy="241459"/>
          </a:xfrm>
          <a:prstGeom prst="rect">
            <a:avLst/>
          </a:prstGeom>
          <a:noFill/>
          <a:ln/>
        </p:spPr>
        <p:txBody>
          <a:bodyPr wrap="none" lIns="0" tIns="0" rIns="0" bIns="0" rtlCol="0" anchor="t"/>
          <a:lstStyle/>
          <a:p>
            <a:pPr marL="342900" indent="-342900" algn="l">
              <a:lnSpc>
                <a:spcPts val="190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TaiKhoan:</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thông tin tài khoản đăng nhập.</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528399" y="1098352"/>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TenTaiKhoan (pk): Tên tài khoản (khóa chính).</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528399" y="1392555"/>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MaKhachHang (fk2): Tham chiếu đến KhachHang.</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528399" y="1686758"/>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MaNhanVien (fk1): Tham chiếu đến NhanVien.</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528399" y="1980962"/>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MatKhau: Mật khẩu.</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528399" y="2275165"/>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LoaiTaiKhoan: Loại tài khoản (khách hàng, nhân viên,...).</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528399" y="2569369"/>
            <a:ext cx="13573601" cy="241459"/>
          </a:xfrm>
          <a:prstGeom prst="rect">
            <a:avLst/>
          </a:prstGeom>
          <a:noFill/>
          <a:ln/>
        </p:spPr>
        <p:txBody>
          <a:bodyPr wrap="none" lIns="0" tIns="0" rIns="0" bIns="0" rtlCol="0" anchor="t"/>
          <a:lstStyle/>
          <a:p>
            <a:pPr marL="342900" indent="-342900" algn="l">
              <a:lnSpc>
                <a:spcPts val="190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NhanVien:</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thông tin nhân viên.</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528399" y="2863572"/>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MaNhanVien (pk): Mã nhân viên (khóa chính).</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528399" y="3157776"/>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TenTaiKhoan (fk): Tham chiếu đến TaiKhoan.</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528399" y="3451979"/>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TenNhanVien: Tên nhân viên.</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528399" y="3746183"/>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DiaChi: Địa chỉ.</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528399" y="4040386"/>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SoDienThoai: Số điện thoại.</a:t>
            </a:r>
            <a:endParaRPr lang="en-US" dirty="0">
              <a:latin typeface="Times New Roman" panose="02020603050405020304" pitchFamily="18" charset="0"/>
              <a:cs typeface="Times New Roman" panose="02020603050405020304" pitchFamily="18" charset="0"/>
            </a:endParaRPr>
          </a:p>
        </p:txBody>
      </p:sp>
      <p:sp>
        <p:nvSpPr>
          <p:cNvPr id="15" name="Text 13"/>
          <p:cNvSpPr/>
          <p:nvPr/>
        </p:nvSpPr>
        <p:spPr>
          <a:xfrm>
            <a:off x="528399" y="4334589"/>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Email: Email.</a:t>
            </a:r>
            <a:endParaRPr lang="en-US" dirty="0">
              <a:latin typeface="Times New Roman" panose="02020603050405020304" pitchFamily="18" charset="0"/>
              <a:cs typeface="Times New Roman" panose="02020603050405020304" pitchFamily="18" charset="0"/>
            </a:endParaRPr>
          </a:p>
        </p:txBody>
      </p:sp>
      <p:sp>
        <p:nvSpPr>
          <p:cNvPr id="16" name="Text 14"/>
          <p:cNvSpPr/>
          <p:nvPr/>
        </p:nvSpPr>
        <p:spPr>
          <a:xfrm>
            <a:off x="528399" y="4628793"/>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ChucVu: Chức vụ.</a:t>
            </a:r>
            <a:endParaRPr lang="en-US" dirty="0">
              <a:latin typeface="Times New Roman" panose="02020603050405020304" pitchFamily="18" charset="0"/>
              <a:cs typeface="Times New Roman" panose="02020603050405020304" pitchFamily="18" charset="0"/>
            </a:endParaRPr>
          </a:p>
        </p:txBody>
      </p:sp>
      <p:sp>
        <p:nvSpPr>
          <p:cNvPr id="17" name="Text 15"/>
          <p:cNvSpPr/>
          <p:nvPr/>
        </p:nvSpPr>
        <p:spPr>
          <a:xfrm>
            <a:off x="528399" y="4922996"/>
            <a:ext cx="13573601" cy="241459"/>
          </a:xfrm>
          <a:prstGeom prst="rect">
            <a:avLst/>
          </a:prstGeom>
          <a:noFill/>
          <a:ln/>
        </p:spPr>
        <p:txBody>
          <a:bodyPr wrap="none" lIns="0" tIns="0" rIns="0" bIns="0" rtlCol="0" anchor="t"/>
          <a:lstStyle/>
          <a:p>
            <a:pPr marL="342900" indent="-342900" algn="l">
              <a:lnSpc>
                <a:spcPts val="190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KhachHang:</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thông tin khách hàng.</a:t>
            </a:r>
            <a:endParaRPr lang="en-US" dirty="0">
              <a:latin typeface="Times New Roman" panose="02020603050405020304" pitchFamily="18" charset="0"/>
              <a:cs typeface="Times New Roman" panose="02020603050405020304" pitchFamily="18" charset="0"/>
            </a:endParaRPr>
          </a:p>
        </p:txBody>
      </p:sp>
      <p:sp>
        <p:nvSpPr>
          <p:cNvPr id="18" name="Text 16"/>
          <p:cNvSpPr/>
          <p:nvPr/>
        </p:nvSpPr>
        <p:spPr>
          <a:xfrm>
            <a:off x="528399" y="5217200"/>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MaKhachHang (pk): Mã khách hàng (khóa chính).</a:t>
            </a:r>
            <a:endParaRPr lang="en-US" dirty="0">
              <a:latin typeface="Times New Roman" panose="02020603050405020304" pitchFamily="18" charset="0"/>
              <a:cs typeface="Times New Roman" panose="02020603050405020304" pitchFamily="18" charset="0"/>
            </a:endParaRPr>
          </a:p>
        </p:txBody>
      </p:sp>
      <p:sp>
        <p:nvSpPr>
          <p:cNvPr id="19" name="Text 17"/>
          <p:cNvSpPr/>
          <p:nvPr/>
        </p:nvSpPr>
        <p:spPr>
          <a:xfrm>
            <a:off x="528399" y="5511403"/>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TenTaiKhoan (fk): Tham chiếu đến TaiKhoan.</a:t>
            </a:r>
            <a:endParaRPr lang="en-US" dirty="0">
              <a:latin typeface="Times New Roman" panose="02020603050405020304" pitchFamily="18" charset="0"/>
              <a:cs typeface="Times New Roman" panose="02020603050405020304" pitchFamily="18" charset="0"/>
            </a:endParaRPr>
          </a:p>
        </p:txBody>
      </p:sp>
      <p:sp>
        <p:nvSpPr>
          <p:cNvPr id="20" name="Text 18"/>
          <p:cNvSpPr/>
          <p:nvPr/>
        </p:nvSpPr>
        <p:spPr>
          <a:xfrm>
            <a:off x="528399" y="5805607"/>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TenKhachHang: Tên khách hàng.</a:t>
            </a:r>
            <a:endParaRPr lang="en-US" dirty="0">
              <a:latin typeface="Times New Roman" panose="02020603050405020304" pitchFamily="18" charset="0"/>
              <a:cs typeface="Times New Roman" panose="02020603050405020304" pitchFamily="18" charset="0"/>
            </a:endParaRPr>
          </a:p>
        </p:txBody>
      </p:sp>
      <p:sp>
        <p:nvSpPr>
          <p:cNvPr id="21" name="Text 19"/>
          <p:cNvSpPr/>
          <p:nvPr/>
        </p:nvSpPr>
        <p:spPr>
          <a:xfrm>
            <a:off x="528399" y="6099810"/>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DiaChi: Địa chỉ.</a:t>
            </a:r>
            <a:endParaRPr lang="en-US" dirty="0">
              <a:latin typeface="Times New Roman" panose="02020603050405020304" pitchFamily="18" charset="0"/>
              <a:cs typeface="Times New Roman" panose="02020603050405020304" pitchFamily="18" charset="0"/>
            </a:endParaRPr>
          </a:p>
        </p:txBody>
      </p:sp>
      <p:sp>
        <p:nvSpPr>
          <p:cNvPr id="22" name="Text 20"/>
          <p:cNvSpPr/>
          <p:nvPr/>
        </p:nvSpPr>
        <p:spPr>
          <a:xfrm>
            <a:off x="528399" y="6394013"/>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SoDienThoai: Số điện thoại.</a:t>
            </a:r>
            <a:endParaRPr lang="en-US" dirty="0">
              <a:latin typeface="Times New Roman" panose="02020603050405020304" pitchFamily="18" charset="0"/>
              <a:cs typeface="Times New Roman" panose="02020603050405020304" pitchFamily="18" charset="0"/>
            </a:endParaRPr>
          </a:p>
        </p:txBody>
      </p:sp>
      <p:sp>
        <p:nvSpPr>
          <p:cNvPr id="23" name="Text 21"/>
          <p:cNvSpPr/>
          <p:nvPr/>
        </p:nvSpPr>
        <p:spPr>
          <a:xfrm>
            <a:off x="528399" y="6688217"/>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Email: Email.</a:t>
            </a:r>
            <a:endParaRPr lang="en-US" dirty="0">
              <a:latin typeface="Times New Roman" panose="02020603050405020304" pitchFamily="18" charset="0"/>
              <a:cs typeface="Times New Roman" panose="02020603050405020304" pitchFamily="18" charset="0"/>
            </a:endParaRPr>
          </a:p>
        </p:txBody>
      </p:sp>
      <p:sp>
        <p:nvSpPr>
          <p:cNvPr id="24" name="Text 22"/>
          <p:cNvSpPr/>
          <p:nvPr/>
        </p:nvSpPr>
        <p:spPr>
          <a:xfrm>
            <a:off x="528399" y="6982420"/>
            <a:ext cx="13573601" cy="241459"/>
          </a:xfrm>
          <a:prstGeom prst="rect">
            <a:avLst/>
          </a:prstGeom>
          <a:noFill/>
          <a:ln/>
        </p:spPr>
        <p:txBody>
          <a:bodyPr wrap="none" lIns="0" tIns="0" rIns="0" bIns="0" rtlCol="0" anchor="t"/>
          <a:lstStyle/>
          <a:p>
            <a:pPr marL="342900" indent="-342900" algn="l">
              <a:lnSpc>
                <a:spcPts val="190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HangSanXuat:</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thông tin hãng sản xuất.</a:t>
            </a:r>
            <a:endParaRPr lang="en-US" dirty="0">
              <a:latin typeface="Times New Roman" panose="02020603050405020304" pitchFamily="18" charset="0"/>
              <a:cs typeface="Times New Roman" panose="02020603050405020304" pitchFamily="18" charset="0"/>
            </a:endParaRPr>
          </a:p>
        </p:txBody>
      </p:sp>
      <p:sp>
        <p:nvSpPr>
          <p:cNvPr id="25" name="Text 23"/>
          <p:cNvSpPr/>
          <p:nvPr/>
        </p:nvSpPr>
        <p:spPr>
          <a:xfrm>
            <a:off x="528399" y="7276624"/>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MaHang (pk): Mã hãng sản xuất (khóa chính).</a:t>
            </a:r>
            <a:endParaRPr lang="en-US" dirty="0">
              <a:latin typeface="Times New Roman" panose="02020603050405020304" pitchFamily="18" charset="0"/>
              <a:cs typeface="Times New Roman" panose="02020603050405020304" pitchFamily="18" charset="0"/>
            </a:endParaRPr>
          </a:p>
        </p:txBody>
      </p:sp>
      <p:sp>
        <p:nvSpPr>
          <p:cNvPr id="26" name="Text 24"/>
          <p:cNvSpPr/>
          <p:nvPr/>
        </p:nvSpPr>
        <p:spPr>
          <a:xfrm>
            <a:off x="528399" y="7570827"/>
            <a:ext cx="13573601" cy="241459"/>
          </a:xfrm>
          <a:prstGeom prst="rect">
            <a:avLst/>
          </a:prstGeom>
          <a:noFill/>
          <a:ln/>
        </p:spPr>
        <p:txBody>
          <a:bodyPr wrap="none" lIns="0" tIns="0" rIns="0" bIns="0" rtlCol="0" anchor="t"/>
          <a:lstStyle/>
          <a:p>
            <a:pPr marL="685800" lvl="1" indent="-342900" algn="l">
              <a:lnSpc>
                <a:spcPts val="19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TenHang: Tên hãng sản xuất.</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47700" y="573643"/>
            <a:ext cx="13335000" cy="295989"/>
          </a:xfrm>
          <a:prstGeom prst="rect">
            <a:avLst/>
          </a:prstGeom>
          <a:noFill/>
          <a:ln/>
        </p:spPr>
        <p:txBody>
          <a:bodyPr wrap="none" lIns="0" tIns="0" rIns="0" bIns="0" rtlCol="0" anchor="t"/>
          <a:lstStyle/>
          <a:p>
            <a:pPr marL="342900" indent="-342900" algn="l">
              <a:lnSpc>
                <a:spcPts val="230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HoaDon:</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thông tin hóa đơn bán hàng.</a:t>
            </a:r>
            <a:endParaRPr lang="en-US" dirty="0">
              <a:latin typeface="Times New Roman" panose="02020603050405020304" pitchFamily="18" charset="0"/>
              <a:cs typeface="Times New Roman" panose="02020603050405020304" pitchFamily="18" charset="0"/>
            </a:endParaRPr>
          </a:p>
        </p:txBody>
      </p:sp>
      <p:sp>
        <p:nvSpPr>
          <p:cNvPr id="3" name="Text 1"/>
          <p:cNvSpPr/>
          <p:nvPr/>
        </p:nvSpPr>
        <p:spPr>
          <a:xfrm>
            <a:off x="647700" y="934403"/>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MaHoaDon (pk): Mã hóa đơn (khóa chính).</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647700" y="1295162"/>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MaKhachHang (fk1): Tham chiếu đến KhachHang.</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647700" y="1655921"/>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MaNhanVien (fk2): Tham chiếu đến NhanVien.</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647700" y="2016681"/>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NgayLap: Ngày lập hóa đơn.</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647700" y="2377440"/>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TongTien: Tổng tiền hóa đơn.</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647700" y="2738199"/>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PhuongThucThanhToan: Phương thức thanh toán.</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647700" y="3098959"/>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TrangThaiDonHang: Trạng thái đơn hàng.</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647700" y="3459718"/>
            <a:ext cx="13335000" cy="295989"/>
          </a:xfrm>
          <a:prstGeom prst="rect">
            <a:avLst/>
          </a:prstGeom>
          <a:noFill/>
          <a:ln/>
        </p:spPr>
        <p:txBody>
          <a:bodyPr wrap="none" lIns="0" tIns="0" rIns="0" bIns="0" rtlCol="0" anchor="t"/>
          <a:lstStyle/>
          <a:p>
            <a:pPr marL="342900" indent="-342900" algn="l">
              <a:lnSpc>
                <a:spcPts val="230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ChiTietHoaDon:</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thông tin chi tiết từng sản phẩm trong hóa đơn bán hàng.</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647700" y="3820478"/>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MaHoaDon (pk, fk1): Mã hóa đơn (khóa chính, tham chiếu đến HoaDon).</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647700" y="4181237"/>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MaSanPham (pk, fk2): Mã sản phẩm (khóa chính, tham chiếu đến SanPham).</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647700" y="4541996"/>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SoLuong: Số lượng.</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647700" y="4902756"/>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DonGia: Đơn giá.</a:t>
            </a:r>
            <a:endParaRPr lang="en-US" dirty="0">
              <a:latin typeface="Times New Roman" panose="02020603050405020304" pitchFamily="18" charset="0"/>
              <a:cs typeface="Times New Roman" panose="02020603050405020304" pitchFamily="18" charset="0"/>
            </a:endParaRPr>
          </a:p>
        </p:txBody>
      </p:sp>
      <p:sp>
        <p:nvSpPr>
          <p:cNvPr id="15" name="Text 13"/>
          <p:cNvSpPr/>
          <p:nvPr/>
        </p:nvSpPr>
        <p:spPr>
          <a:xfrm>
            <a:off x="647700" y="5263515"/>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ThanhTien: Thành tiền.</a:t>
            </a:r>
            <a:endParaRPr lang="en-US" dirty="0">
              <a:latin typeface="Times New Roman" panose="02020603050405020304" pitchFamily="18" charset="0"/>
              <a:cs typeface="Times New Roman" panose="02020603050405020304" pitchFamily="18" charset="0"/>
            </a:endParaRPr>
          </a:p>
        </p:txBody>
      </p:sp>
      <p:sp>
        <p:nvSpPr>
          <p:cNvPr id="16" name="Text 14"/>
          <p:cNvSpPr/>
          <p:nvPr/>
        </p:nvSpPr>
        <p:spPr>
          <a:xfrm>
            <a:off x="647700" y="5624274"/>
            <a:ext cx="13335000" cy="295989"/>
          </a:xfrm>
          <a:prstGeom prst="rect">
            <a:avLst/>
          </a:prstGeom>
          <a:noFill/>
          <a:ln/>
        </p:spPr>
        <p:txBody>
          <a:bodyPr wrap="none" lIns="0" tIns="0" rIns="0" bIns="0" rtlCol="0" anchor="t"/>
          <a:lstStyle/>
          <a:p>
            <a:pPr marL="342900" indent="-342900" algn="l">
              <a:lnSpc>
                <a:spcPts val="230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PhieuNhap:</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thông tin phiếu nhập hàng.</a:t>
            </a:r>
            <a:endParaRPr lang="en-US" dirty="0">
              <a:latin typeface="Times New Roman" panose="02020603050405020304" pitchFamily="18" charset="0"/>
              <a:cs typeface="Times New Roman" panose="02020603050405020304" pitchFamily="18" charset="0"/>
            </a:endParaRPr>
          </a:p>
        </p:txBody>
      </p:sp>
      <p:sp>
        <p:nvSpPr>
          <p:cNvPr id="17" name="Text 15"/>
          <p:cNvSpPr/>
          <p:nvPr/>
        </p:nvSpPr>
        <p:spPr>
          <a:xfrm>
            <a:off x="647700" y="5985034"/>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MaPhieuNhap (pk): Mã phiếu nhập (khóa chính).</a:t>
            </a:r>
            <a:endParaRPr lang="en-US" dirty="0">
              <a:latin typeface="Times New Roman" panose="02020603050405020304" pitchFamily="18" charset="0"/>
              <a:cs typeface="Times New Roman" panose="02020603050405020304" pitchFamily="18" charset="0"/>
            </a:endParaRPr>
          </a:p>
        </p:txBody>
      </p:sp>
      <p:sp>
        <p:nvSpPr>
          <p:cNvPr id="18" name="Text 16"/>
          <p:cNvSpPr/>
          <p:nvPr/>
        </p:nvSpPr>
        <p:spPr>
          <a:xfrm>
            <a:off x="647700" y="6345793"/>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MaNhanVien (fk2): Tham chiếu đến NhanVien.</a:t>
            </a:r>
            <a:endParaRPr lang="en-US" dirty="0">
              <a:latin typeface="Times New Roman" panose="02020603050405020304" pitchFamily="18" charset="0"/>
              <a:cs typeface="Times New Roman" panose="02020603050405020304" pitchFamily="18" charset="0"/>
            </a:endParaRPr>
          </a:p>
        </p:txBody>
      </p:sp>
      <p:sp>
        <p:nvSpPr>
          <p:cNvPr id="19" name="Text 17"/>
          <p:cNvSpPr/>
          <p:nvPr/>
        </p:nvSpPr>
        <p:spPr>
          <a:xfrm>
            <a:off x="647700" y="6706553"/>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MaNhaCungCap (fk1): Tham chiếu đến NhaCungCap.</a:t>
            </a:r>
            <a:endParaRPr lang="en-US" dirty="0">
              <a:latin typeface="Times New Roman" panose="02020603050405020304" pitchFamily="18" charset="0"/>
              <a:cs typeface="Times New Roman" panose="02020603050405020304" pitchFamily="18" charset="0"/>
            </a:endParaRPr>
          </a:p>
        </p:txBody>
      </p:sp>
      <p:sp>
        <p:nvSpPr>
          <p:cNvPr id="20" name="Text 18"/>
          <p:cNvSpPr/>
          <p:nvPr/>
        </p:nvSpPr>
        <p:spPr>
          <a:xfrm>
            <a:off x="647700" y="7067312"/>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NgayNhap: Ngày nhập.</a:t>
            </a:r>
            <a:endParaRPr lang="en-US" dirty="0">
              <a:latin typeface="Times New Roman" panose="02020603050405020304" pitchFamily="18" charset="0"/>
              <a:cs typeface="Times New Roman" panose="02020603050405020304" pitchFamily="18" charset="0"/>
            </a:endParaRPr>
          </a:p>
        </p:txBody>
      </p:sp>
      <p:sp>
        <p:nvSpPr>
          <p:cNvPr id="21" name="Text 19"/>
          <p:cNvSpPr/>
          <p:nvPr/>
        </p:nvSpPr>
        <p:spPr>
          <a:xfrm>
            <a:off x="647700" y="7428071"/>
            <a:ext cx="13335000" cy="295989"/>
          </a:xfrm>
          <a:prstGeom prst="rect">
            <a:avLst/>
          </a:prstGeom>
          <a:noFill/>
          <a:ln/>
        </p:spPr>
        <p:txBody>
          <a:bodyPr wrap="none" lIns="0" tIns="0" rIns="0" bIns="0" rtlCol="0" anchor="t"/>
          <a:lstStyle/>
          <a:p>
            <a:pPr marL="685800" lvl="1" indent="-342900" algn="l">
              <a:lnSpc>
                <a:spcPts val="23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TongTien: Tổng tiền.</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79346" y="425529"/>
            <a:ext cx="13671709" cy="219075"/>
          </a:xfrm>
          <a:prstGeom prst="rect">
            <a:avLst/>
          </a:prstGeom>
          <a:noFill/>
          <a:ln/>
        </p:spPr>
        <p:txBody>
          <a:bodyPr wrap="none" lIns="0" tIns="0" rIns="0" bIns="0" rtlCol="0" anchor="t"/>
          <a:lstStyle/>
          <a:p>
            <a:pPr marL="342900" indent="-342900" algn="l">
              <a:lnSpc>
                <a:spcPts val="170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ChiTietPhieuNhap:</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thông tin chi tiết từng sản phẩm trong phiếu nhập hàng.</a:t>
            </a:r>
            <a:endParaRPr lang="en-US" dirty="0">
              <a:latin typeface="Times New Roman" panose="02020603050405020304" pitchFamily="18" charset="0"/>
              <a:cs typeface="Times New Roman" panose="02020603050405020304" pitchFamily="18" charset="0"/>
            </a:endParaRPr>
          </a:p>
        </p:txBody>
      </p:sp>
      <p:sp>
        <p:nvSpPr>
          <p:cNvPr id="3" name="Text 1"/>
          <p:cNvSpPr/>
          <p:nvPr/>
        </p:nvSpPr>
        <p:spPr>
          <a:xfrm>
            <a:off x="479346" y="692467"/>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MaSanPham (pk, fk1): Mã sản phẩm (khóa chính, tham chiếu đến SanPham).</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479346" y="959406"/>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MaPhieuNhap (pk, fk2): Mã phiếu nhập (khóa chính, tham chiếu đến PhieuNhap).</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479346" y="1226344"/>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SoLuong: Số lượng.</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479346" y="1493282"/>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DonGia: Đơn giá.</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479346" y="1760220"/>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ThanhTien: Thành tiền.</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479346" y="2027158"/>
            <a:ext cx="13671709" cy="219075"/>
          </a:xfrm>
          <a:prstGeom prst="rect">
            <a:avLst/>
          </a:prstGeom>
          <a:noFill/>
          <a:ln/>
        </p:spPr>
        <p:txBody>
          <a:bodyPr wrap="none" lIns="0" tIns="0" rIns="0" bIns="0" rtlCol="0" anchor="t"/>
          <a:lstStyle/>
          <a:p>
            <a:pPr marL="342900" indent="-342900" algn="l">
              <a:lnSpc>
                <a:spcPts val="170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NhaCungCap:</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thông tin nhà cung cấp.</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479346" y="2294096"/>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MaNhaCungCap (pk): Mã nhà cung cấp (khóa chính).</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479346" y="2561034"/>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TenNhaCungCap: Tên nhà cung cấp.</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479346" y="2827972"/>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DiaChi: Địa chỉ.</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479346" y="3094911"/>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SoDienThoai: Số điện thoại.</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479346" y="3361849"/>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Email: Email.</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479346" y="3628787"/>
            <a:ext cx="13671709" cy="219075"/>
          </a:xfrm>
          <a:prstGeom prst="rect">
            <a:avLst/>
          </a:prstGeom>
          <a:noFill/>
          <a:ln/>
        </p:spPr>
        <p:txBody>
          <a:bodyPr wrap="none" lIns="0" tIns="0" rIns="0" bIns="0" rtlCol="0" anchor="t"/>
          <a:lstStyle/>
          <a:p>
            <a:pPr marL="342900" indent="-342900" algn="l">
              <a:lnSpc>
                <a:spcPts val="170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SanPham:</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thông tin sản phẩm.</a:t>
            </a:r>
            <a:endParaRPr lang="en-US" dirty="0">
              <a:latin typeface="Times New Roman" panose="02020603050405020304" pitchFamily="18" charset="0"/>
              <a:cs typeface="Times New Roman" panose="02020603050405020304" pitchFamily="18" charset="0"/>
            </a:endParaRPr>
          </a:p>
        </p:txBody>
      </p:sp>
      <p:sp>
        <p:nvSpPr>
          <p:cNvPr id="15" name="Text 13"/>
          <p:cNvSpPr/>
          <p:nvPr/>
        </p:nvSpPr>
        <p:spPr>
          <a:xfrm>
            <a:off x="479346" y="3895725"/>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MaSanPham (pk): Mã sản phẩm (khóa chính).</a:t>
            </a:r>
            <a:endParaRPr lang="en-US" dirty="0">
              <a:latin typeface="Times New Roman" panose="02020603050405020304" pitchFamily="18" charset="0"/>
              <a:cs typeface="Times New Roman" panose="02020603050405020304" pitchFamily="18" charset="0"/>
            </a:endParaRPr>
          </a:p>
        </p:txBody>
      </p:sp>
      <p:sp>
        <p:nvSpPr>
          <p:cNvPr id="16" name="Text 14"/>
          <p:cNvSpPr/>
          <p:nvPr/>
        </p:nvSpPr>
        <p:spPr>
          <a:xfrm>
            <a:off x="479346" y="4162663"/>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MaHang (fk): Tham chiếu đến HangSanXuat.</a:t>
            </a:r>
            <a:endParaRPr lang="en-US" dirty="0">
              <a:latin typeface="Times New Roman" panose="02020603050405020304" pitchFamily="18" charset="0"/>
              <a:cs typeface="Times New Roman" panose="02020603050405020304" pitchFamily="18" charset="0"/>
            </a:endParaRPr>
          </a:p>
        </p:txBody>
      </p:sp>
      <p:sp>
        <p:nvSpPr>
          <p:cNvPr id="17" name="Text 15"/>
          <p:cNvSpPr/>
          <p:nvPr/>
        </p:nvSpPr>
        <p:spPr>
          <a:xfrm>
            <a:off x="479346" y="4429601"/>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TenSanPham: Tên sản phẩm.</a:t>
            </a:r>
            <a:endParaRPr lang="en-US" dirty="0">
              <a:latin typeface="Times New Roman" panose="02020603050405020304" pitchFamily="18" charset="0"/>
              <a:cs typeface="Times New Roman" panose="02020603050405020304" pitchFamily="18" charset="0"/>
            </a:endParaRPr>
          </a:p>
        </p:txBody>
      </p:sp>
      <p:sp>
        <p:nvSpPr>
          <p:cNvPr id="18" name="Text 16"/>
          <p:cNvSpPr/>
          <p:nvPr/>
        </p:nvSpPr>
        <p:spPr>
          <a:xfrm>
            <a:off x="479346" y="4696539"/>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MoTa: Mô tả.</a:t>
            </a:r>
            <a:endParaRPr lang="en-US" dirty="0">
              <a:latin typeface="Times New Roman" panose="02020603050405020304" pitchFamily="18" charset="0"/>
              <a:cs typeface="Times New Roman" panose="02020603050405020304" pitchFamily="18" charset="0"/>
            </a:endParaRPr>
          </a:p>
        </p:txBody>
      </p:sp>
      <p:sp>
        <p:nvSpPr>
          <p:cNvPr id="19" name="Text 17"/>
          <p:cNvSpPr/>
          <p:nvPr/>
        </p:nvSpPr>
        <p:spPr>
          <a:xfrm>
            <a:off x="479346" y="4963478"/>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GiaBan: Giá bán.</a:t>
            </a:r>
            <a:endParaRPr lang="en-US" dirty="0">
              <a:latin typeface="Times New Roman" panose="02020603050405020304" pitchFamily="18" charset="0"/>
              <a:cs typeface="Times New Roman" panose="02020603050405020304" pitchFamily="18" charset="0"/>
            </a:endParaRPr>
          </a:p>
        </p:txBody>
      </p:sp>
      <p:sp>
        <p:nvSpPr>
          <p:cNvPr id="20" name="Text 18"/>
          <p:cNvSpPr/>
          <p:nvPr/>
        </p:nvSpPr>
        <p:spPr>
          <a:xfrm>
            <a:off x="479346" y="5230416"/>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SoLuongTonKho: Số lượng tồn kho.</a:t>
            </a:r>
            <a:endParaRPr lang="en-US" dirty="0">
              <a:latin typeface="Times New Roman" panose="02020603050405020304" pitchFamily="18" charset="0"/>
              <a:cs typeface="Times New Roman" panose="02020603050405020304" pitchFamily="18" charset="0"/>
            </a:endParaRPr>
          </a:p>
        </p:txBody>
      </p:sp>
      <p:sp>
        <p:nvSpPr>
          <p:cNvPr id="21" name="Text 19"/>
          <p:cNvSpPr/>
          <p:nvPr/>
        </p:nvSpPr>
        <p:spPr>
          <a:xfrm>
            <a:off x="479346" y="5497354"/>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MauSac: Màu sắc.</a:t>
            </a:r>
            <a:endParaRPr lang="en-US" dirty="0">
              <a:latin typeface="Times New Roman" panose="02020603050405020304" pitchFamily="18" charset="0"/>
              <a:cs typeface="Times New Roman" panose="02020603050405020304" pitchFamily="18" charset="0"/>
            </a:endParaRPr>
          </a:p>
        </p:txBody>
      </p:sp>
      <p:sp>
        <p:nvSpPr>
          <p:cNvPr id="22" name="Text 20"/>
          <p:cNvSpPr/>
          <p:nvPr/>
        </p:nvSpPr>
        <p:spPr>
          <a:xfrm>
            <a:off x="479346" y="5764292"/>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DungLuong: Dung lượng.</a:t>
            </a:r>
            <a:endParaRPr lang="en-US" dirty="0">
              <a:latin typeface="Times New Roman" panose="02020603050405020304" pitchFamily="18" charset="0"/>
              <a:cs typeface="Times New Roman" panose="02020603050405020304" pitchFamily="18" charset="0"/>
            </a:endParaRPr>
          </a:p>
        </p:txBody>
      </p:sp>
      <p:sp>
        <p:nvSpPr>
          <p:cNvPr id="23" name="Text 21"/>
          <p:cNvSpPr/>
          <p:nvPr/>
        </p:nvSpPr>
        <p:spPr>
          <a:xfrm>
            <a:off x="479346" y="6031230"/>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HeDieuHanh: Hệ điều hành.</a:t>
            </a:r>
            <a:endParaRPr lang="en-US" dirty="0">
              <a:latin typeface="Times New Roman" panose="02020603050405020304" pitchFamily="18" charset="0"/>
              <a:cs typeface="Times New Roman" panose="02020603050405020304" pitchFamily="18" charset="0"/>
            </a:endParaRPr>
          </a:p>
        </p:txBody>
      </p:sp>
      <p:sp>
        <p:nvSpPr>
          <p:cNvPr id="24" name="Text 22"/>
          <p:cNvSpPr/>
          <p:nvPr/>
        </p:nvSpPr>
        <p:spPr>
          <a:xfrm>
            <a:off x="479346" y="6298168"/>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KichThuocManHinh: Kích thước màn hình.</a:t>
            </a:r>
            <a:endParaRPr lang="en-US" dirty="0">
              <a:latin typeface="Times New Roman" panose="02020603050405020304" pitchFamily="18" charset="0"/>
              <a:cs typeface="Times New Roman" panose="02020603050405020304" pitchFamily="18" charset="0"/>
            </a:endParaRPr>
          </a:p>
        </p:txBody>
      </p:sp>
      <p:sp>
        <p:nvSpPr>
          <p:cNvPr id="25" name="Text 23"/>
          <p:cNvSpPr/>
          <p:nvPr/>
        </p:nvSpPr>
        <p:spPr>
          <a:xfrm>
            <a:off x="479346" y="6565106"/>
            <a:ext cx="13671709" cy="219075"/>
          </a:xfrm>
          <a:prstGeom prst="rect">
            <a:avLst/>
          </a:prstGeom>
          <a:noFill/>
          <a:ln/>
        </p:spPr>
        <p:txBody>
          <a:bodyPr wrap="none" lIns="0" tIns="0" rIns="0" bIns="0" rtlCol="0" anchor="t"/>
          <a:lstStyle/>
          <a:p>
            <a:pPr marL="342900" indent="-342900" algn="l">
              <a:lnSpc>
                <a:spcPts val="1700"/>
              </a:lnSpc>
              <a:buSzPct val="100000"/>
              <a:buChar char="•"/>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CungCap:</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Lưu thông tin cung cấp hàng hóa từ nhà cung cấp</a:t>
            </a:r>
            <a:endParaRPr lang="en-US" dirty="0">
              <a:latin typeface="Times New Roman" panose="02020603050405020304" pitchFamily="18" charset="0"/>
              <a:cs typeface="Times New Roman" panose="02020603050405020304" pitchFamily="18" charset="0"/>
            </a:endParaRPr>
          </a:p>
        </p:txBody>
      </p:sp>
      <p:sp>
        <p:nvSpPr>
          <p:cNvPr id="26" name="Text 24"/>
          <p:cNvSpPr/>
          <p:nvPr/>
        </p:nvSpPr>
        <p:spPr>
          <a:xfrm>
            <a:off x="479346" y="6832044"/>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MaNhaCungCap (pk, fk1): Mã nhà cung cấp (khóa chính, tham chiếu đến NhaCungCap)</a:t>
            </a:r>
            <a:endParaRPr lang="en-US" dirty="0">
              <a:latin typeface="Times New Roman" panose="02020603050405020304" pitchFamily="18" charset="0"/>
              <a:cs typeface="Times New Roman" panose="02020603050405020304" pitchFamily="18" charset="0"/>
            </a:endParaRPr>
          </a:p>
        </p:txBody>
      </p:sp>
      <p:sp>
        <p:nvSpPr>
          <p:cNvPr id="27" name="Text 25"/>
          <p:cNvSpPr/>
          <p:nvPr/>
        </p:nvSpPr>
        <p:spPr>
          <a:xfrm>
            <a:off x="479346" y="7098983"/>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MaSanPham (pk, fk2): Mã sản phẩm (khóa chính, tham chiếu đến SanPham)</a:t>
            </a:r>
            <a:endParaRPr lang="en-US" dirty="0">
              <a:latin typeface="Times New Roman" panose="02020603050405020304" pitchFamily="18" charset="0"/>
              <a:cs typeface="Times New Roman" panose="02020603050405020304" pitchFamily="18" charset="0"/>
            </a:endParaRPr>
          </a:p>
        </p:txBody>
      </p:sp>
      <p:sp>
        <p:nvSpPr>
          <p:cNvPr id="28" name="Text 26"/>
          <p:cNvSpPr/>
          <p:nvPr/>
        </p:nvSpPr>
        <p:spPr>
          <a:xfrm>
            <a:off x="479346" y="7365921"/>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NgayCungCap: Ngày cung cấp</a:t>
            </a:r>
            <a:endParaRPr lang="en-US" dirty="0">
              <a:latin typeface="Times New Roman" panose="02020603050405020304" pitchFamily="18" charset="0"/>
              <a:cs typeface="Times New Roman" panose="02020603050405020304" pitchFamily="18" charset="0"/>
            </a:endParaRPr>
          </a:p>
        </p:txBody>
      </p:sp>
      <p:sp>
        <p:nvSpPr>
          <p:cNvPr id="29" name="Text 27"/>
          <p:cNvSpPr/>
          <p:nvPr/>
        </p:nvSpPr>
        <p:spPr>
          <a:xfrm>
            <a:off x="479346" y="7632859"/>
            <a:ext cx="13671709" cy="219075"/>
          </a:xfrm>
          <a:prstGeom prst="rect">
            <a:avLst/>
          </a:prstGeom>
          <a:noFill/>
          <a:ln/>
        </p:spPr>
        <p:txBody>
          <a:bodyPr wrap="none" lIns="0" tIns="0" rIns="0" bIns="0" rtlCol="0" anchor="t"/>
          <a:lstStyle/>
          <a:p>
            <a:pPr marL="685800" lvl="1" indent="-342900" algn="l">
              <a:lnSpc>
                <a:spcPts val="17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GiaNhap: Giá nhập</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88670" y="798671"/>
            <a:ext cx="4712018" cy="352068"/>
          </a:xfrm>
          <a:prstGeom prst="rect">
            <a:avLst/>
          </a:prstGeom>
          <a:noFill/>
          <a:ln/>
        </p:spPr>
        <p:txBody>
          <a:bodyPr wrap="none" lIns="0" tIns="0" rIns="0" bIns="0" rtlCol="0" anchor="t"/>
          <a:lstStyle/>
          <a:p>
            <a:pPr marL="0" indent="0">
              <a:lnSpc>
                <a:spcPts val="27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Danh sách các ràng buộc toàn vẹn</a:t>
            </a:r>
            <a:endParaRPr lang="en-US" sz="3200" b="1" dirty="0">
              <a:latin typeface="Times New Roman" panose="02020603050405020304" pitchFamily="18" charset="0"/>
              <a:cs typeface="Times New Roman" panose="02020603050405020304" pitchFamily="18" charset="0"/>
            </a:endParaRPr>
          </a:p>
        </p:txBody>
      </p:sp>
      <p:sp>
        <p:nvSpPr>
          <p:cNvPr id="3" name="Shape 1"/>
          <p:cNvSpPr/>
          <p:nvPr/>
        </p:nvSpPr>
        <p:spPr>
          <a:xfrm>
            <a:off x="788670" y="1601391"/>
            <a:ext cx="13053060" cy="5829538"/>
          </a:xfrm>
          <a:prstGeom prst="roundRect">
            <a:avLst>
              <a:gd name="adj" fmla="val 580"/>
            </a:avLst>
          </a:prstGeom>
          <a:noFill/>
          <a:ln w="7620">
            <a:solidFill>
              <a:srgbClr val="000000">
                <a:alpha val="8000"/>
              </a:srgbClr>
            </a:solidFill>
            <a:prstDash val="solid"/>
          </a:ln>
        </p:spPr>
        <p:txBody>
          <a:bodyPr/>
          <a:lstStyle/>
          <a:p>
            <a:endParaRPr lang="vi-VN">
              <a:latin typeface="Times New Roman" panose="02020603050405020304" pitchFamily="18" charset="0"/>
              <a:cs typeface="Times New Roman" panose="02020603050405020304" pitchFamily="18" charset="0"/>
            </a:endParaRPr>
          </a:p>
        </p:txBody>
      </p:sp>
      <p:sp>
        <p:nvSpPr>
          <p:cNvPr id="4" name="Shape 2"/>
          <p:cNvSpPr/>
          <p:nvPr/>
        </p:nvSpPr>
        <p:spPr>
          <a:xfrm>
            <a:off x="796290" y="1609011"/>
            <a:ext cx="13037820" cy="646033"/>
          </a:xfrm>
          <a:prstGeom prst="rect">
            <a:avLst/>
          </a:prstGeom>
          <a:solidFill>
            <a:srgbClr val="FFFFFF">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5" name="Text 3"/>
          <p:cNvSpPr/>
          <p:nvPr/>
        </p:nvSpPr>
        <p:spPr>
          <a:xfrm>
            <a:off x="1021556" y="1751767"/>
            <a:ext cx="6064568" cy="360521"/>
          </a:xfrm>
          <a:prstGeom prst="rect">
            <a:avLst/>
          </a:prstGeom>
          <a:noFill/>
          <a:ln/>
        </p:spPr>
        <p:txBody>
          <a:bodyPr wrap="none" lIns="0" tIns="0" rIns="0" bIns="0" rtlCol="0" anchor="t"/>
          <a:lstStyle/>
          <a:p>
            <a:pPr marL="0" indent="0" algn="ctr">
              <a:lnSpc>
                <a:spcPts val="2800"/>
              </a:lnSpc>
              <a:buNone/>
            </a:pPr>
            <a:r>
              <a:rPr lang="en-US" sz="1750" b="1" dirty="0">
                <a:solidFill>
                  <a:srgbClr val="504C49"/>
                </a:solidFill>
                <a:latin typeface="Times New Roman" panose="02020603050405020304" pitchFamily="18" charset="0"/>
                <a:ea typeface="Source Serif Pro" pitchFamily="34" charset="-122"/>
                <a:cs typeface="Times New Roman" panose="02020603050405020304" pitchFamily="18" charset="0"/>
              </a:rPr>
              <a:t>Mã số</a:t>
            </a:r>
            <a:endParaRPr lang="en-US" sz="1750" dirty="0">
              <a:latin typeface="Times New Roman" panose="02020603050405020304" pitchFamily="18" charset="0"/>
              <a:cs typeface="Times New Roman" panose="02020603050405020304" pitchFamily="18" charset="0"/>
            </a:endParaRPr>
          </a:p>
        </p:txBody>
      </p:sp>
      <p:sp>
        <p:nvSpPr>
          <p:cNvPr id="6" name="Text 4"/>
          <p:cNvSpPr/>
          <p:nvPr/>
        </p:nvSpPr>
        <p:spPr>
          <a:xfrm>
            <a:off x="7544276" y="1751767"/>
            <a:ext cx="6064568" cy="360521"/>
          </a:xfrm>
          <a:prstGeom prst="rect">
            <a:avLst/>
          </a:prstGeom>
          <a:noFill/>
          <a:ln/>
        </p:spPr>
        <p:txBody>
          <a:bodyPr wrap="none" lIns="0" tIns="0" rIns="0" bIns="0" rtlCol="0" anchor="t"/>
          <a:lstStyle/>
          <a:p>
            <a:pPr marL="0" indent="0" algn="ctr">
              <a:lnSpc>
                <a:spcPts val="2800"/>
              </a:lnSpc>
              <a:buNone/>
            </a:pPr>
            <a:r>
              <a:rPr lang="en-US" sz="1750" b="1" dirty="0">
                <a:solidFill>
                  <a:srgbClr val="504C49"/>
                </a:solidFill>
                <a:latin typeface="Times New Roman" panose="02020603050405020304" pitchFamily="18" charset="0"/>
                <a:ea typeface="Source Serif Pro" pitchFamily="34" charset="-122"/>
                <a:cs typeface="Times New Roman" panose="02020603050405020304" pitchFamily="18" charset="0"/>
              </a:rPr>
              <a:t>Diễn giải</a:t>
            </a:r>
            <a:endParaRPr lang="en-US" sz="1750" dirty="0">
              <a:latin typeface="Times New Roman" panose="02020603050405020304" pitchFamily="18" charset="0"/>
              <a:cs typeface="Times New Roman" panose="02020603050405020304" pitchFamily="18" charset="0"/>
            </a:endParaRPr>
          </a:p>
        </p:txBody>
      </p:sp>
      <p:sp>
        <p:nvSpPr>
          <p:cNvPr id="7" name="Shape 5"/>
          <p:cNvSpPr/>
          <p:nvPr/>
        </p:nvSpPr>
        <p:spPr>
          <a:xfrm>
            <a:off x="796290" y="2255044"/>
            <a:ext cx="13037820" cy="646033"/>
          </a:xfrm>
          <a:prstGeom prst="rect">
            <a:avLst/>
          </a:prstGeom>
          <a:solidFill>
            <a:srgbClr val="000000">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8" name="Text 6"/>
          <p:cNvSpPr/>
          <p:nvPr/>
        </p:nvSpPr>
        <p:spPr>
          <a:xfrm>
            <a:off x="1021556" y="2397800"/>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RB1</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7544276" y="2397800"/>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Loại tài khoản chỉ chấp nhận admin, nhân viên, khách hàng</a:t>
            </a:r>
            <a:endParaRPr lang="en-US" sz="1750" dirty="0">
              <a:latin typeface="Times New Roman" panose="02020603050405020304" pitchFamily="18" charset="0"/>
              <a:cs typeface="Times New Roman" panose="02020603050405020304" pitchFamily="18" charset="0"/>
            </a:endParaRPr>
          </a:p>
        </p:txBody>
      </p:sp>
      <p:sp>
        <p:nvSpPr>
          <p:cNvPr id="10" name="Shape 8"/>
          <p:cNvSpPr/>
          <p:nvPr/>
        </p:nvSpPr>
        <p:spPr>
          <a:xfrm>
            <a:off x="796290" y="2901077"/>
            <a:ext cx="13037820" cy="646033"/>
          </a:xfrm>
          <a:prstGeom prst="rect">
            <a:avLst/>
          </a:prstGeom>
          <a:solidFill>
            <a:srgbClr val="FFFFFF">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1" name="Text 9"/>
          <p:cNvSpPr/>
          <p:nvPr/>
        </p:nvSpPr>
        <p:spPr>
          <a:xfrm>
            <a:off x="1021556" y="3043833"/>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RB2</a:t>
            </a:r>
            <a:endParaRPr lang="en-US" sz="1750" dirty="0">
              <a:latin typeface="Times New Roman" panose="02020603050405020304" pitchFamily="18" charset="0"/>
              <a:cs typeface="Times New Roman" panose="02020603050405020304" pitchFamily="18" charset="0"/>
            </a:endParaRPr>
          </a:p>
        </p:txBody>
      </p:sp>
      <p:sp>
        <p:nvSpPr>
          <p:cNvPr id="12" name="Text 10"/>
          <p:cNvSpPr/>
          <p:nvPr/>
        </p:nvSpPr>
        <p:spPr>
          <a:xfrm>
            <a:off x="7544276" y="3043833"/>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Số điện thoại phải đủ 10 hoặc 11 số</a:t>
            </a:r>
            <a:endParaRPr lang="en-US" sz="1750" dirty="0">
              <a:latin typeface="Times New Roman" panose="02020603050405020304" pitchFamily="18" charset="0"/>
              <a:cs typeface="Times New Roman" panose="02020603050405020304" pitchFamily="18" charset="0"/>
            </a:endParaRPr>
          </a:p>
        </p:txBody>
      </p:sp>
      <p:sp>
        <p:nvSpPr>
          <p:cNvPr id="13" name="Shape 11"/>
          <p:cNvSpPr/>
          <p:nvPr/>
        </p:nvSpPr>
        <p:spPr>
          <a:xfrm>
            <a:off x="796290" y="3547110"/>
            <a:ext cx="13037820" cy="646033"/>
          </a:xfrm>
          <a:prstGeom prst="rect">
            <a:avLst/>
          </a:prstGeom>
          <a:solidFill>
            <a:srgbClr val="000000">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4" name="Text 12"/>
          <p:cNvSpPr/>
          <p:nvPr/>
        </p:nvSpPr>
        <p:spPr>
          <a:xfrm>
            <a:off x="1021556" y="3689866"/>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RB3</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7544276" y="3689866"/>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Ngày nhập phải nhỏ hơn hoặc bằng ngày hiện tại</a:t>
            </a:r>
            <a:endParaRPr lang="en-US" sz="1750" dirty="0">
              <a:latin typeface="Times New Roman" panose="02020603050405020304" pitchFamily="18" charset="0"/>
              <a:cs typeface="Times New Roman" panose="02020603050405020304" pitchFamily="18" charset="0"/>
            </a:endParaRPr>
          </a:p>
        </p:txBody>
      </p:sp>
      <p:sp>
        <p:nvSpPr>
          <p:cNvPr id="16" name="Shape 14"/>
          <p:cNvSpPr/>
          <p:nvPr/>
        </p:nvSpPr>
        <p:spPr>
          <a:xfrm>
            <a:off x="796290" y="4193143"/>
            <a:ext cx="13037820" cy="646033"/>
          </a:xfrm>
          <a:prstGeom prst="rect">
            <a:avLst/>
          </a:prstGeom>
          <a:solidFill>
            <a:srgbClr val="FFFFFF">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7" name="Text 15"/>
          <p:cNvSpPr/>
          <p:nvPr/>
        </p:nvSpPr>
        <p:spPr>
          <a:xfrm>
            <a:off x="1021556" y="4335899"/>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RB4</a:t>
            </a:r>
            <a:endParaRPr lang="en-US" sz="1750" dirty="0">
              <a:latin typeface="Times New Roman" panose="02020603050405020304" pitchFamily="18" charset="0"/>
              <a:cs typeface="Times New Roman" panose="02020603050405020304" pitchFamily="18" charset="0"/>
            </a:endParaRPr>
          </a:p>
        </p:txBody>
      </p:sp>
      <p:sp>
        <p:nvSpPr>
          <p:cNvPr id="18" name="Text 16"/>
          <p:cNvSpPr/>
          <p:nvPr/>
        </p:nvSpPr>
        <p:spPr>
          <a:xfrm>
            <a:off x="7544276" y="4335899"/>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Ngày lập hóa đơn phải nhỏ hơn hoặc bằng ngày hiện tại</a:t>
            </a:r>
            <a:endParaRPr lang="en-US" sz="1750" dirty="0">
              <a:latin typeface="Times New Roman" panose="02020603050405020304" pitchFamily="18" charset="0"/>
              <a:cs typeface="Times New Roman" panose="02020603050405020304" pitchFamily="18" charset="0"/>
            </a:endParaRPr>
          </a:p>
        </p:txBody>
      </p:sp>
      <p:sp>
        <p:nvSpPr>
          <p:cNvPr id="19" name="Shape 17"/>
          <p:cNvSpPr/>
          <p:nvPr/>
        </p:nvSpPr>
        <p:spPr>
          <a:xfrm>
            <a:off x="796290" y="4839176"/>
            <a:ext cx="13037820" cy="646033"/>
          </a:xfrm>
          <a:prstGeom prst="rect">
            <a:avLst/>
          </a:prstGeom>
          <a:solidFill>
            <a:srgbClr val="000000">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20" name="Text 18"/>
          <p:cNvSpPr/>
          <p:nvPr/>
        </p:nvSpPr>
        <p:spPr>
          <a:xfrm>
            <a:off x="1021556" y="4981932"/>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RB5</a:t>
            </a:r>
            <a:endParaRPr lang="en-US" sz="1750" dirty="0">
              <a:latin typeface="Times New Roman" panose="02020603050405020304" pitchFamily="18" charset="0"/>
              <a:cs typeface="Times New Roman" panose="02020603050405020304" pitchFamily="18" charset="0"/>
            </a:endParaRPr>
          </a:p>
        </p:txBody>
      </p:sp>
      <p:sp>
        <p:nvSpPr>
          <p:cNvPr id="21" name="Text 19"/>
          <p:cNvSpPr/>
          <p:nvPr/>
        </p:nvSpPr>
        <p:spPr>
          <a:xfrm>
            <a:off x="7544276" y="4981932"/>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Ngày cung cấp phải nhỏ hơn hoặc bằng ngày hiện tại</a:t>
            </a:r>
            <a:endParaRPr lang="en-US" sz="1750" dirty="0">
              <a:latin typeface="Times New Roman" panose="02020603050405020304" pitchFamily="18" charset="0"/>
              <a:cs typeface="Times New Roman" panose="02020603050405020304" pitchFamily="18" charset="0"/>
            </a:endParaRPr>
          </a:p>
        </p:txBody>
      </p:sp>
      <p:sp>
        <p:nvSpPr>
          <p:cNvPr id="22" name="Shape 20"/>
          <p:cNvSpPr/>
          <p:nvPr/>
        </p:nvSpPr>
        <p:spPr>
          <a:xfrm>
            <a:off x="796290" y="5485209"/>
            <a:ext cx="13037820" cy="646033"/>
          </a:xfrm>
          <a:prstGeom prst="rect">
            <a:avLst/>
          </a:prstGeom>
          <a:solidFill>
            <a:srgbClr val="FFFFFF">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23" name="Text 21"/>
          <p:cNvSpPr/>
          <p:nvPr/>
        </p:nvSpPr>
        <p:spPr>
          <a:xfrm>
            <a:off x="1021556" y="5627965"/>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RB6</a:t>
            </a:r>
            <a:endParaRPr lang="en-US" sz="1750" dirty="0">
              <a:latin typeface="Times New Roman" panose="02020603050405020304" pitchFamily="18" charset="0"/>
              <a:cs typeface="Times New Roman" panose="02020603050405020304" pitchFamily="18" charset="0"/>
            </a:endParaRPr>
          </a:p>
        </p:txBody>
      </p:sp>
      <p:sp>
        <p:nvSpPr>
          <p:cNvPr id="24" name="Text 22"/>
          <p:cNvSpPr/>
          <p:nvPr/>
        </p:nvSpPr>
        <p:spPr>
          <a:xfrm>
            <a:off x="7544276" y="5627965"/>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Số lượng phải lớn hơn 0</a:t>
            </a:r>
            <a:endParaRPr lang="en-US" sz="1750" dirty="0">
              <a:latin typeface="Times New Roman" panose="02020603050405020304" pitchFamily="18" charset="0"/>
              <a:cs typeface="Times New Roman" panose="02020603050405020304" pitchFamily="18" charset="0"/>
            </a:endParaRPr>
          </a:p>
        </p:txBody>
      </p:sp>
      <p:sp>
        <p:nvSpPr>
          <p:cNvPr id="25" name="Shape 23"/>
          <p:cNvSpPr/>
          <p:nvPr/>
        </p:nvSpPr>
        <p:spPr>
          <a:xfrm>
            <a:off x="796290" y="6131242"/>
            <a:ext cx="13037820" cy="646033"/>
          </a:xfrm>
          <a:prstGeom prst="rect">
            <a:avLst/>
          </a:prstGeom>
          <a:solidFill>
            <a:srgbClr val="000000">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26" name="Text 24"/>
          <p:cNvSpPr/>
          <p:nvPr/>
        </p:nvSpPr>
        <p:spPr>
          <a:xfrm>
            <a:off x="1021556" y="6273998"/>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RB7</a:t>
            </a:r>
            <a:endParaRPr lang="en-US" sz="1750" dirty="0">
              <a:latin typeface="Times New Roman" panose="02020603050405020304" pitchFamily="18" charset="0"/>
              <a:cs typeface="Times New Roman" panose="02020603050405020304" pitchFamily="18" charset="0"/>
            </a:endParaRPr>
          </a:p>
        </p:txBody>
      </p:sp>
      <p:sp>
        <p:nvSpPr>
          <p:cNvPr id="27" name="Text 25"/>
          <p:cNvSpPr/>
          <p:nvPr/>
        </p:nvSpPr>
        <p:spPr>
          <a:xfrm>
            <a:off x="7544276" y="6273998"/>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Đơn giá phải lớn hơn 0</a:t>
            </a:r>
            <a:endParaRPr lang="en-US" sz="1750" dirty="0">
              <a:latin typeface="Times New Roman" panose="02020603050405020304" pitchFamily="18" charset="0"/>
              <a:cs typeface="Times New Roman" panose="02020603050405020304" pitchFamily="18" charset="0"/>
            </a:endParaRPr>
          </a:p>
        </p:txBody>
      </p:sp>
      <p:sp>
        <p:nvSpPr>
          <p:cNvPr id="28" name="Shape 26"/>
          <p:cNvSpPr/>
          <p:nvPr/>
        </p:nvSpPr>
        <p:spPr>
          <a:xfrm>
            <a:off x="796290" y="6777276"/>
            <a:ext cx="13037820" cy="646033"/>
          </a:xfrm>
          <a:prstGeom prst="rect">
            <a:avLst/>
          </a:prstGeom>
          <a:solidFill>
            <a:srgbClr val="FFFFFF">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29" name="Text 27"/>
          <p:cNvSpPr/>
          <p:nvPr/>
        </p:nvSpPr>
        <p:spPr>
          <a:xfrm>
            <a:off x="1021556" y="6920032"/>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RB8</a:t>
            </a:r>
            <a:endParaRPr lang="en-US" sz="1750" dirty="0">
              <a:latin typeface="Times New Roman" panose="02020603050405020304" pitchFamily="18" charset="0"/>
              <a:cs typeface="Times New Roman" panose="02020603050405020304" pitchFamily="18" charset="0"/>
            </a:endParaRPr>
          </a:p>
        </p:txBody>
      </p:sp>
      <p:sp>
        <p:nvSpPr>
          <p:cNvPr id="30" name="Text 28"/>
          <p:cNvSpPr/>
          <p:nvPr/>
        </p:nvSpPr>
        <p:spPr>
          <a:xfrm>
            <a:off x="7544276" y="6920032"/>
            <a:ext cx="6064568" cy="360521"/>
          </a:xfrm>
          <a:prstGeom prst="rect">
            <a:avLst/>
          </a:prstGeom>
          <a:noFill/>
          <a:ln/>
        </p:spPr>
        <p:txBody>
          <a:bodyPr wrap="none" lIns="0" tIns="0" rIns="0" bIns="0" rtlCol="0" anchor="t"/>
          <a:lstStyle/>
          <a:p>
            <a:pPr marL="0" indent="0" algn="ctr">
              <a:lnSpc>
                <a:spcPts val="280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Thành tiền phải lớn hơn 0</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45569" y="587216"/>
            <a:ext cx="3761542" cy="332780"/>
          </a:xfrm>
          <a:prstGeom prst="rect">
            <a:avLst/>
          </a:prstGeom>
          <a:noFill/>
          <a:ln/>
        </p:spPr>
        <p:txBody>
          <a:bodyPr wrap="none" lIns="0" tIns="0" rIns="0" bIns="0" rtlCol="0" anchor="t"/>
          <a:lstStyle/>
          <a:p>
            <a:pPr marL="0" indent="0">
              <a:lnSpc>
                <a:spcPts val="260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Mô hình phân cấp chức năng</a:t>
            </a:r>
            <a:endParaRPr lang="en-US" sz="3200" b="1"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3565803" y="1346002"/>
            <a:ext cx="929045" cy="758785"/>
          </a:xfrm>
          <a:prstGeom prst="rect">
            <a:avLst/>
          </a:prstGeom>
        </p:spPr>
      </p:pic>
      <p:sp>
        <p:nvSpPr>
          <p:cNvPr id="4" name="Text 1"/>
          <p:cNvSpPr/>
          <p:nvPr/>
        </p:nvSpPr>
        <p:spPr>
          <a:xfrm>
            <a:off x="3970496" y="1594247"/>
            <a:ext cx="119539" cy="425887"/>
          </a:xfrm>
          <a:prstGeom prst="rect">
            <a:avLst/>
          </a:prstGeom>
          <a:noFill/>
          <a:ln/>
        </p:spPr>
        <p:txBody>
          <a:bodyPr wrap="none" lIns="0" tIns="0" rIns="0" bIns="0" rtlCol="0" anchor="t"/>
          <a:lstStyle/>
          <a:p>
            <a:pPr marL="0" indent="0" algn="ctr">
              <a:lnSpc>
                <a:spcPts val="33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4707850" y="1559004"/>
            <a:ext cx="2231827" cy="332780"/>
          </a:xfrm>
          <a:prstGeom prst="rect">
            <a:avLst/>
          </a:prstGeom>
          <a:noFill/>
          <a:ln/>
        </p:spPr>
        <p:txBody>
          <a:bodyPr wrap="none" lIns="0" tIns="0" rIns="0" bIns="0" rtlCol="0" anchor="t"/>
          <a:lstStyle/>
          <a:p>
            <a:pPr marL="0" indent="0" algn="l">
              <a:lnSpc>
                <a:spcPts val="260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Hệ thống quản lý</a:t>
            </a:r>
            <a:endParaRPr lang="en-US" dirty="0">
              <a:latin typeface="Times New Roman" panose="02020603050405020304" pitchFamily="18" charset="0"/>
              <a:cs typeface="Times New Roman" panose="02020603050405020304" pitchFamily="18" charset="0"/>
            </a:endParaRPr>
          </a:p>
        </p:txBody>
      </p:sp>
      <p:sp>
        <p:nvSpPr>
          <p:cNvPr id="6" name="Shape 3"/>
          <p:cNvSpPr/>
          <p:nvPr/>
        </p:nvSpPr>
        <p:spPr>
          <a:xfrm>
            <a:off x="4548068" y="2121813"/>
            <a:ext cx="9283541" cy="11430"/>
          </a:xfrm>
          <a:prstGeom prst="roundRect">
            <a:avLst>
              <a:gd name="adj" fmla="val 279555"/>
            </a:avLst>
          </a:prstGeom>
          <a:solidFill>
            <a:srgbClr val="D8D4D4"/>
          </a:solidFill>
          <a:ln/>
        </p:spPr>
        <p:txBody>
          <a:bodyPr/>
          <a:lstStyle/>
          <a:p>
            <a:endParaRPr lang="vi-VN">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3101221" y="2158008"/>
            <a:ext cx="1858208" cy="758785"/>
          </a:xfrm>
          <a:prstGeom prst="rect">
            <a:avLst/>
          </a:prstGeom>
        </p:spPr>
      </p:pic>
      <p:sp>
        <p:nvSpPr>
          <p:cNvPr id="8" name="Text 4"/>
          <p:cNvSpPr/>
          <p:nvPr/>
        </p:nvSpPr>
        <p:spPr>
          <a:xfrm>
            <a:off x="3944183" y="2324457"/>
            <a:ext cx="172045" cy="425887"/>
          </a:xfrm>
          <a:prstGeom prst="rect">
            <a:avLst/>
          </a:prstGeom>
          <a:noFill/>
          <a:ln/>
        </p:spPr>
        <p:txBody>
          <a:bodyPr wrap="none" lIns="0" tIns="0" rIns="0" bIns="0" rtlCol="0" anchor="t"/>
          <a:lstStyle/>
          <a:p>
            <a:pPr marL="0" indent="0" algn="ctr">
              <a:lnSpc>
                <a:spcPts val="33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9" name="Text 5"/>
          <p:cNvSpPr/>
          <p:nvPr/>
        </p:nvSpPr>
        <p:spPr>
          <a:xfrm>
            <a:off x="5172432" y="2371011"/>
            <a:ext cx="2212419" cy="332780"/>
          </a:xfrm>
          <a:prstGeom prst="rect">
            <a:avLst/>
          </a:prstGeom>
          <a:noFill/>
          <a:ln/>
        </p:spPr>
        <p:txBody>
          <a:bodyPr wrap="none" lIns="0" tIns="0" rIns="0" bIns="0" rtlCol="0" anchor="t"/>
          <a:lstStyle/>
          <a:p>
            <a:pPr marL="0" indent="0" algn="l">
              <a:lnSpc>
                <a:spcPts val="260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Hệ thống tra cứu</a:t>
            </a:r>
            <a:endParaRPr lang="en-US" dirty="0">
              <a:latin typeface="Times New Roman" panose="02020603050405020304" pitchFamily="18" charset="0"/>
              <a:cs typeface="Times New Roman" panose="02020603050405020304" pitchFamily="18" charset="0"/>
            </a:endParaRPr>
          </a:p>
        </p:txBody>
      </p:sp>
      <p:sp>
        <p:nvSpPr>
          <p:cNvPr id="10" name="Shape 6"/>
          <p:cNvSpPr/>
          <p:nvPr/>
        </p:nvSpPr>
        <p:spPr>
          <a:xfrm>
            <a:off x="5012650" y="2933819"/>
            <a:ext cx="8818959" cy="11430"/>
          </a:xfrm>
          <a:prstGeom prst="roundRect">
            <a:avLst>
              <a:gd name="adj" fmla="val 279555"/>
            </a:avLst>
          </a:prstGeom>
          <a:solidFill>
            <a:srgbClr val="D8D4D4"/>
          </a:solidFill>
          <a:ln/>
        </p:spPr>
        <p:txBody>
          <a:bodyPr/>
          <a:lstStyle/>
          <a:p>
            <a:endParaRPr lang="vi-VN">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5"/>
          <a:stretch>
            <a:fillRect/>
          </a:stretch>
        </p:blipFill>
        <p:spPr>
          <a:xfrm>
            <a:off x="2636639" y="2970014"/>
            <a:ext cx="2787372" cy="758785"/>
          </a:xfrm>
          <a:prstGeom prst="rect">
            <a:avLst/>
          </a:prstGeom>
        </p:spPr>
      </p:pic>
      <p:sp>
        <p:nvSpPr>
          <p:cNvPr id="12" name="Text 7"/>
          <p:cNvSpPr/>
          <p:nvPr/>
        </p:nvSpPr>
        <p:spPr>
          <a:xfrm>
            <a:off x="3947160" y="3136463"/>
            <a:ext cx="166211" cy="425887"/>
          </a:xfrm>
          <a:prstGeom prst="rect">
            <a:avLst/>
          </a:prstGeom>
          <a:noFill/>
          <a:ln/>
        </p:spPr>
        <p:txBody>
          <a:bodyPr wrap="none" lIns="0" tIns="0" rIns="0" bIns="0" rtlCol="0" anchor="t"/>
          <a:lstStyle/>
          <a:p>
            <a:pPr marL="0" indent="0" algn="ctr">
              <a:lnSpc>
                <a:spcPts val="33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3" name="Text 8"/>
          <p:cNvSpPr/>
          <p:nvPr/>
        </p:nvSpPr>
        <p:spPr>
          <a:xfrm>
            <a:off x="5637014" y="3183017"/>
            <a:ext cx="2629257" cy="332780"/>
          </a:xfrm>
          <a:prstGeom prst="rect">
            <a:avLst/>
          </a:prstGeom>
          <a:noFill/>
          <a:ln/>
        </p:spPr>
        <p:txBody>
          <a:bodyPr wrap="none" lIns="0" tIns="0" rIns="0" bIns="0" rtlCol="0" anchor="t"/>
          <a:lstStyle/>
          <a:p>
            <a:pPr marL="0" indent="0" algn="l">
              <a:lnSpc>
                <a:spcPts val="260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Hệ thống </a:t>
            </a:r>
            <a:r>
              <a:rPr lang="en-US" dirty="0" err="1">
                <a:solidFill>
                  <a:srgbClr val="504C49"/>
                </a:solidFill>
                <a:latin typeface="Times New Roman" panose="02020603050405020304" pitchFamily="18" charset="0"/>
                <a:ea typeface="Platypi Medium" pitchFamily="34" charset="-122"/>
                <a:cs typeface="Times New Roman" panose="02020603050405020304" pitchFamily="18" charset="0"/>
              </a:rPr>
              <a:t>báo</a:t>
            </a: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 </a:t>
            </a:r>
            <a:r>
              <a:rPr lang="en-US" dirty="0" err="1">
                <a:solidFill>
                  <a:srgbClr val="504C49"/>
                </a:solidFill>
                <a:latin typeface="Times New Roman" panose="02020603050405020304" pitchFamily="18" charset="0"/>
                <a:ea typeface="Platypi Medium" pitchFamily="34" charset="-122"/>
                <a:cs typeface="Times New Roman" panose="02020603050405020304" pitchFamily="18" charset="0"/>
              </a:rPr>
              <a:t>biểu</a:t>
            </a:r>
            <a:endParaRPr lang="en-US" dirty="0">
              <a:latin typeface="Times New Roman" panose="02020603050405020304" pitchFamily="18" charset="0"/>
              <a:cs typeface="Times New Roman" panose="02020603050405020304" pitchFamily="18" charset="0"/>
            </a:endParaRPr>
          </a:p>
        </p:txBody>
      </p:sp>
      <p:sp>
        <p:nvSpPr>
          <p:cNvPr id="14" name="Shape 9"/>
          <p:cNvSpPr/>
          <p:nvPr/>
        </p:nvSpPr>
        <p:spPr>
          <a:xfrm>
            <a:off x="5477232" y="3745825"/>
            <a:ext cx="8354378" cy="11430"/>
          </a:xfrm>
          <a:prstGeom prst="roundRect">
            <a:avLst>
              <a:gd name="adj" fmla="val 279555"/>
            </a:avLst>
          </a:prstGeom>
          <a:solidFill>
            <a:srgbClr val="D8D4D4"/>
          </a:solidFill>
          <a:ln/>
        </p:spPr>
        <p:txBody>
          <a:bodyPr/>
          <a:lstStyle/>
          <a:p>
            <a:endParaRPr lang="vi-VN">
              <a:latin typeface="Times New Roman" panose="02020603050405020304" pitchFamily="18" charset="0"/>
              <a:cs typeface="Times New Roman" panose="02020603050405020304" pitchFamily="18" charset="0"/>
            </a:endParaRPr>
          </a:p>
        </p:txBody>
      </p:sp>
      <p:pic>
        <p:nvPicPr>
          <p:cNvPr id="15" name="Image 3" descr="preencoded.png"/>
          <p:cNvPicPr>
            <a:picLocks noChangeAspect="1"/>
          </p:cNvPicPr>
          <p:nvPr/>
        </p:nvPicPr>
        <p:blipFill>
          <a:blip r:embed="rId6"/>
          <a:stretch>
            <a:fillRect/>
          </a:stretch>
        </p:blipFill>
        <p:spPr>
          <a:xfrm>
            <a:off x="2172057" y="3782020"/>
            <a:ext cx="3716417" cy="758785"/>
          </a:xfrm>
          <a:prstGeom prst="rect">
            <a:avLst/>
          </a:prstGeom>
        </p:spPr>
      </p:pic>
      <p:sp>
        <p:nvSpPr>
          <p:cNvPr id="16" name="Text 10"/>
          <p:cNvSpPr/>
          <p:nvPr/>
        </p:nvSpPr>
        <p:spPr>
          <a:xfrm>
            <a:off x="3941564" y="3948470"/>
            <a:ext cx="177403" cy="425887"/>
          </a:xfrm>
          <a:prstGeom prst="rect">
            <a:avLst/>
          </a:prstGeom>
          <a:noFill/>
          <a:ln/>
        </p:spPr>
        <p:txBody>
          <a:bodyPr wrap="none" lIns="0" tIns="0" rIns="0" bIns="0" rtlCol="0" anchor="t"/>
          <a:lstStyle/>
          <a:p>
            <a:pPr marL="0" indent="0" algn="ctr">
              <a:lnSpc>
                <a:spcPts val="33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17" name="Text 11"/>
          <p:cNvSpPr/>
          <p:nvPr/>
        </p:nvSpPr>
        <p:spPr>
          <a:xfrm>
            <a:off x="6101477" y="3995023"/>
            <a:ext cx="2442329" cy="332780"/>
          </a:xfrm>
          <a:prstGeom prst="rect">
            <a:avLst/>
          </a:prstGeom>
          <a:noFill/>
          <a:ln/>
        </p:spPr>
        <p:txBody>
          <a:bodyPr wrap="none" lIns="0" tIns="0" rIns="0" bIns="0" rtlCol="0" anchor="t"/>
          <a:lstStyle/>
          <a:p>
            <a:pPr marL="0" indent="0" algn="l">
              <a:lnSpc>
                <a:spcPts val="260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Hệ thống thống kê</a:t>
            </a:r>
            <a:endParaRPr lang="en-US" dirty="0">
              <a:latin typeface="Times New Roman" panose="02020603050405020304" pitchFamily="18" charset="0"/>
              <a:cs typeface="Times New Roman" panose="02020603050405020304" pitchFamily="18" charset="0"/>
            </a:endParaRPr>
          </a:p>
        </p:txBody>
      </p:sp>
      <p:sp>
        <p:nvSpPr>
          <p:cNvPr id="18" name="Shape 12"/>
          <p:cNvSpPr/>
          <p:nvPr/>
        </p:nvSpPr>
        <p:spPr>
          <a:xfrm>
            <a:off x="5941695" y="4557832"/>
            <a:ext cx="7889915" cy="11430"/>
          </a:xfrm>
          <a:prstGeom prst="roundRect">
            <a:avLst>
              <a:gd name="adj" fmla="val 279555"/>
            </a:avLst>
          </a:prstGeom>
          <a:solidFill>
            <a:srgbClr val="D8D4D4"/>
          </a:solidFill>
          <a:ln/>
        </p:spPr>
        <p:txBody>
          <a:bodyPr/>
          <a:lstStyle/>
          <a:p>
            <a:endParaRPr lang="vi-VN">
              <a:latin typeface="Times New Roman" panose="02020603050405020304" pitchFamily="18" charset="0"/>
              <a:cs typeface="Times New Roman" panose="02020603050405020304" pitchFamily="18" charset="0"/>
            </a:endParaRPr>
          </a:p>
        </p:txBody>
      </p:sp>
      <p:pic>
        <p:nvPicPr>
          <p:cNvPr id="19" name="Image 4" descr="preencoded.png"/>
          <p:cNvPicPr>
            <a:picLocks noChangeAspect="1"/>
          </p:cNvPicPr>
          <p:nvPr/>
        </p:nvPicPr>
        <p:blipFill>
          <a:blip r:embed="rId7"/>
          <a:stretch>
            <a:fillRect/>
          </a:stretch>
        </p:blipFill>
        <p:spPr>
          <a:xfrm>
            <a:off x="1707475" y="4594027"/>
            <a:ext cx="4645581" cy="758785"/>
          </a:xfrm>
          <a:prstGeom prst="rect">
            <a:avLst/>
          </a:prstGeom>
        </p:spPr>
      </p:pic>
      <p:sp>
        <p:nvSpPr>
          <p:cNvPr id="20" name="Text 13"/>
          <p:cNvSpPr/>
          <p:nvPr/>
        </p:nvSpPr>
        <p:spPr>
          <a:xfrm>
            <a:off x="3944422" y="4760476"/>
            <a:ext cx="171450" cy="425887"/>
          </a:xfrm>
          <a:prstGeom prst="rect">
            <a:avLst/>
          </a:prstGeom>
          <a:noFill/>
          <a:ln/>
        </p:spPr>
        <p:txBody>
          <a:bodyPr wrap="none" lIns="0" tIns="0" rIns="0" bIns="0" rtlCol="0" anchor="t"/>
          <a:lstStyle/>
          <a:p>
            <a:pPr marL="0" indent="0" algn="ctr">
              <a:lnSpc>
                <a:spcPts val="33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p:txBody>
      </p:sp>
      <p:sp>
        <p:nvSpPr>
          <p:cNvPr id="21" name="Text 14"/>
          <p:cNvSpPr/>
          <p:nvPr/>
        </p:nvSpPr>
        <p:spPr>
          <a:xfrm>
            <a:off x="6566059" y="4807029"/>
            <a:ext cx="2812494" cy="332780"/>
          </a:xfrm>
          <a:prstGeom prst="rect">
            <a:avLst/>
          </a:prstGeom>
          <a:noFill/>
          <a:ln/>
        </p:spPr>
        <p:txBody>
          <a:bodyPr wrap="none" lIns="0" tIns="0" rIns="0" bIns="0" rtlCol="0" anchor="t"/>
          <a:lstStyle/>
          <a:p>
            <a:pPr marL="0" indent="0" algn="l">
              <a:lnSpc>
                <a:spcPts val="260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Hệ thống lập hóa đơn</a:t>
            </a:r>
            <a:endParaRPr lang="en-US" dirty="0">
              <a:latin typeface="Times New Roman" panose="02020603050405020304" pitchFamily="18" charset="0"/>
              <a:cs typeface="Times New Roman" panose="02020603050405020304" pitchFamily="18" charset="0"/>
            </a:endParaRPr>
          </a:p>
        </p:txBody>
      </p:sp>
      <p:sp>
        <p:nvSpPr>
          <p:cNvPr id="22" name="Shape 15"/>
          <p:cNvSpPr/>
          <p:nvPr/>
        </p:nvSpPr>
        <p:spPr>
          <a:xfrm>
            <a:off x="6406277" y="5369838"/>
            <a:ext cx="7425333" cy="11430"/>
          </a:xfrm>
          <a:prstGeom prst="roundRect">
            <a:avLst>
              <a:gd name="adj" fmla="val 279555"/>
            </a:avLst>
          </a:prstGeom>
          <a:solidFill>
            <a:srgbClr val="D8D4D4"/>
          </a:solidFill>
          <a:ln/>
        </p:spPr>
        <p:txBody>
          <a:bodyPr/>
          <a:lstStyle/>
          <a:p>
            <a:endParaRPr lang="vi-VN">
              <a:latin typeface="Times New Roman" panose="02020603050405020304" pitchFamily="18" charset="0"/>
              <a:cs typeface="Times New Roman" panose="02020603050405020304" pitchFamily="18" charset="0"/>
            </a:endParaRPr>
          </a:p>
        </p:txBody>
      </p:sp>
      <p:pic>
        <p:nvPicPr>
          <p:cNvPr id="23" name="Image 5" descr="preencoded.png"/>
          <p:cNvPicPr>
            <a:picLocks noChangeAspect="1"/>
          </p:cNvPicPr>
          <p:nvPr/>
        </p:nvPicPr>
        <p:blipFill>
          <a:blip r:embed="rId8"/>
          <a:stretch>
            <a:fillRect/>
          </a:stretch>
        </p:blipFill>
        <p:spPr>
          <a:xfrm>
            <a:off x="1242893" y="5406033"/>
            <a:ext cx="5574744" cy="758785"/>
          </a:xfrm>
          <a:prstGeom prst="rect">
            <a:avLst/>
          </a:prstGeom>
        </p:spPr>
      </p:pic>
      <p:sp>
        <p:nvSpPr>
          <p:cNvPr id="24" name="Text 16"/>
          <p:cNvSpPr/>
          <p:nvPr/>
        </p:nvSpPr>
        <p:spPr>
          <a:xfrm>
            <a:off x="3943350" y="5572482"/>
            <a:ext cx="173593" cy="425887"/>
          </a:xfrm>
          <a:prstGeom prst="rect">
            <a:avLst/>
          </a:prstGeom>
          <a:noFill/>
          <a:ln/>
        </p:spPr>
        <p:txBody>
          <a:bodyPr wrap="none" lIns="0" tIns="0" rIns="0" bIns="0" rtlCol="0" anchor="t"/>
          <a:lstStyle/>
          <a:p>
            <a:pPr marL="0" indent="0" algn="ctr">
              <a:lnSpc>
                <a:spcPts val="33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6</a:t>
            </a:r>
            <a:endParaRPr lang="en-US" dirty="0">
              <a:latin typeface="Times New Roman" panose="02020603050405020304" pitchFamily="18" charset="0"/>
              <a:cs typeface="Times New Roman" panose="02020603050405020304" pitchFamily="18" charset="0"/>
            </a:endParaRPr>
          </a:p>
        </p:txBody>
      </p:sp>
      <p:sp>
        <p:nvSpPr>
          <p:cNvPr id="25" name="Text 17"/>
          <p:cNvSpPr/>
          <p:nvPr/>
        </p:nvSpPr>
        <p:spPr>
          <a:xfrm>
            <a:off x="7030641" y="5619036"/>
            <a:ext cx="2503646" cy="332780"/>
          </a:xfrm>
          <a:prstGeom prst="rect">
            <a:avLst/>
          </a:prstGeom>
          <a:noFill/>
          <a:ln/>
        </p:spPr>
        <p:txBody>
          <a:bodyPr wrap="none" lIns="0" tIns="0" rIns="0" bIns="0" rtlCol="0" anchor="t"/>
          <a:lstStyle/>
          <a:p>
            <a:pPr marL="0" indent="0" algn="l">
              <a:lnSpc>
                <a:spcPts val="260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Hệ thống tính toán</a:t>
            </a:r>
            <a:endParaRPr lang="en-US" dirty="0">
              <a:latin typeface="Times New Roman" panose="02020603050405020304" pitchFamily="18" charset="0"/>
              <a:cs typeface="Times New Roman" panose="02020603050405020304" pitchFamily="18" charset="0"/>
            </a:endParaRPr>
          </a:p>
        </p:txBody>
      </p:sp>
      <p:sp>
        <p:nvSpPr>
          <p:cNvPr id="26" name="Shape 18"/>
          <p:cNvSpPr/>
          <p:nvPr/>
        </p:nvSpPr>
        <p:spPr>
          <a:xfrm>
            <a:off x="6870859" y="6181844"/>
            <a:ext cx="6960751" cy="11430"/>
          </a:xfrm>
          <a:prstGeom prst="roundRect">
            <a:avLst>
              <a:gd name="adj" fmla="val 279555"/>
            </a:avLst>
          </a:prstGeom>
          <a:solidFill>
            <a:srgbClr val="D8D4D4"/>
          </a:solidFill>
          <a:ln/>
        </p:spPr>
        <p:txBody>
          <a:bodyPr/>
          <a:lstStyle/>
          <a:p>
            <a:endParaRPr lang="vi-VN">
              <a:latin typeface="Times New Roman" panose="02020603050405020304" pitchFamily="18" charset="0"/>
              <a:cs typeface="Times New Roman" panose="02020603050405020304" pitchFamily="18" charset="0"/>
            </a:endParaRPr>
          </a:p>
        </p:txBody>
      </p:sp>
      <p:pic>
        <p:nvPicPr>
          <p:cNvPr id="27" name="Image 6" descr="preencoded.png"/>
          <p:cNvPicPr>
            <a:picLocks noChangeAspect="1"/>
          </p:cNvPicPr>
          <p:nvPr/>
        </p:nvPicPr>
        <p:blipFill>
          <a:blip r:embed="rId9"/>
          <a:stretch>
            <a:fillRect/>
          </a:stretch>
        </p:blipFill>
        <p:spPr>
          <a:xfrm>
            <a:off x="778312" y="6218039"/>
            <a:ext cx="6503908" cy="758785"/>
          </a:xfrm>
          <a:prstGeom prst="rect">
            <a:avLst/>
          </a:prstGeom>
        </p:spPr>
      </p:pic>
      <p:sp>
        <p:nvSpPr>
          <p:cNvPr id="28" name="Text 19"/>
          <p:cNvSpPr/>
          <p:nvPr/>
        </p:nvSpPr>
        <p:spPr>
          <a:xfrm>
            <a:off x="3950851" y="6384488"/>
            <a:ext cx="158710" cy="425887"/>
          </a:xfrm>
          <a:prstGeom prst="rect">
            <a:avLst/>
          </a:prstGeom>
          <a:noFill/>
          <a:ln/>
        </p:spPr>
        <p:txBody>
          <a:bodyPr wrap="none" lIns="0" tIns="0" rIns="0" bIns="0" rtlCol="0" anchor="t"/>
          <a:lstStyle/>
          <a:p>
            <a:pPr marL="0" indent="0" algn="ctr">
              <a:lnSpc>
                <a:spcPts val="33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7</a:t>
            </a:r>
            <a:endParaRPr lang="en-US" dirty="0">
              <a:latin typeface="Times New Roman" panose="02020603050405020304" pitchFamily="18" charset="0"/>
              <a:cs typeface="Times New Roman" panose="02020603050405020304" pitchFamily="18" charset="0"/>
            </a:endParaRPr>
          </a:p>
        </p:txBody>
      </p:sp>
      <p:sp>
        <p:nvSpPr>
          <p:cNvPr id="29" name="Text 20"/>
          <p:cNvSpPr/>
          <p:nvPr/>
        </p:nvSpPr>
        <p:spPr>
          <a:xfrm>
            <a:off x="7495223" y="6431042"/>
            <a:ext cx="3296960" cy="332780"/>
          </a:xfrm>
          <a:prstGeom prst="rect">
            <a:avLst/>
          </a:prstGeom>
          <a:noFill/>
          <a:ln/>
        </p:spPr>
        <p:txBody>
          <a:bodyPr wrap="none" lIns="0" tIns="0" rIns="0" bIns="0" rtlCol="0" anchor="t"/>
          <a:lstStyle/>
          <a:p>
            <a:pPr marL="0" indent="0" algn="l">
              <a:lnSpc>
                <a:spcPts val="260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Hệ thống nhập sản phẩm</a:t>
            </a:r>
            <a:endParaRPr lang="en-US" dirty="0">
              <a:latin typeface="Times New Roman" panose="02020603050405020304" pitchFamily="18" charset="0"/>
              <a:cs typeface="Times New Roman" panose="02020603050405020304" pitchFamily="18" charset="0"/>
            </a:endParaRPr>
          </a:p>
        </p:txBody>
      </p:sp>
      <p:sp>
        <p:nvSpPr>
          <p:cNvPr id="30" name="Text 21"/>
          <p:cNvSpPr/>
          <p:nvPr/>
        </p:nvSpPr>
        <p:spPr>
          <a:xfrm>
            <a:off x="745569" y="7216378"/>
            <a:ext cx="13139261" cy="425887"/>
          </a:xfrm>
          <a:prstGeom prst="rect">
            <a:avLst/>
          </a:prstGeom>
          <a:noFill/>
          <a:ln/>
        </p:spPr>
        <p:txBody>
          <a:bodyPr wrap="none" lIns="0" tIns="0" rIns="0" bIns="0" rtlCol="0" anchor="t"/>
          <a:lstStyle/>
          <a:p>
            <a:pPr marL="0" indent="0">
              <a:lnSpc>
                <a:spcPts val="3350"/>
              </a:lnSpc>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615916"/>
            <a:ext cx="13042821" cy="362903"/>
          </a:xfrm>
          <a:prstGeom prst="rect">
            <a:avLst/>
          </a:prstGeom>
          <a:noFill/>
          <a:ln/>
        </p:spPr>
        <p:txBody>
          <a:bodyPr wrap="none" lIns="0" tIns="0" rIns="0" bIns="0" rtlCol="0" anchor="t"/>
          <a:lstStyle/>
          <a:p>
            <a:pPr marL="0" indent="0">
              <a:lnSpc>
                <a:spcPts val="2850"/>
              </a:lnSpc>
              <a:buNone/>
            </a:pPr>
            <a:endParaRPr lang="en-US"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93789" y="646772"/>
            <a:ext cx="11818239" cy="5190030"/>
          </a:xfrm>
          <a:prstGeom prst="rect">
            <a:avLst/>
          </a:prstGeom>
        </p:spPr>
      </p:pic>
      <p:sp>
        <p:nvSpPr>
          <p:cNvPr id="4" name="Text 1"/>
          <p:cNvSpPr/>
          <p:nvPr/>
        </p:nvSpPr>
        <p:spPr>
          <a:xfrm>
            <a:off x="793790" y="6091952"/>
            <a:ext cx="13042821" cy="725805"/>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Mô hình phân cấp chức năng thể hiện cấu trúc của hệ thống quản lý, chia nhỏ các chức năng thành các module con, giúp dễ dàng quản lý, phát triển và bảo trì hệ thống.</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864525"/>
            <a:ext cx="12633960" cy="708779"/>
          </a:xfrm>
          <a:prstGeom prst="rect">
            <a:avLst/>
          </a:prstGeom>
          <a:noFill/>
          <a:ln/>
        </p:spPr>
        <p:txBody>
          <a:bodyPr wrap="none" lIns="0" tIns="0" rIns="0" bIns="0" rtlCol="0" anchor="t"/>
          <a:lstStyle/>
          <a:p>
            <a:pPr marL="0" indent="0">
              <a:lnSpc>
                <a:spcPts val="5550"/>
              </a:lnSpc>
              <a:buNone/>
            </a:pPr>
            <a:r>
              <a:rPr lang="en-US" sz="3200" dirty="0">
                <a:solidFill>
                  <a:srgbClr val="201B18"/>
                </a:solidFill>
                <a:latin typeface="Times New Roman" panose="02020603050405020304" pitchFamily="18" charset="0"/>
                <a:ea typeface="Platypi Medium" pitchFamily="34" charset="-122"/>
                <a:cs typeface="Times New Roman" panose="02020603050405020304" pitchFamily="18" charset="0"/>
              </a:rPr>
              <a:t>Hệ thống quản lý cửa hàng điện thoại di động</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3913465"/>
            <a:ext cx="13042821" cy="1451610"/>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Trong thời đại công nghệ hiện nay, điện thoại di động là một phần không thể thiếu trong cuộc sống của chúng ta. Sự gia tăng nhanh chóng các cửa hàng điện thoại đi kèm với những thách thức trong quản lý, đặc biệt là đối với các cửa hàng quy mô vừa và nhỏ. Hệ thống quản lý cửa hàng điện thoại di động là giải pháp tối ưu để giải quyết những thách thức này, nâng cao hiệu quả kinh doanh và mang lại lợi ích cho cả cửa hàng và khách hàng.</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401444"/>
            <a:ext cx="5838532" cy="7348654"/>
          </a:xfrm>
          <a:prstGeom prst="rect">
            <a:avLst/>
          </a:prstGeom>
        </p:spPr>
      </p:pic>
      <p:sp>
        <p:nvSpPr>
          <p:cNvPr id="4" name="Text 0"/>
          <p:cNvSpPr/>
          <p:nvPr/>
        </p:nvSpPr>
        <p:spPr>
          <a:xfrm>
            <a:off x="6280190" y="3045976"/>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Mô hình use case</a:t>
            </a:r>
            <a:endParaRPr lang="en-US" sz="3200" b="1" dirty="0">
              <a:latin typeface="Times New Roman" panose="02020603050405020304" pitchFamily="18" charset="0"/>
              <a:cs typeface="Times New Roman" panose="02020603050405020304" pitchFamily="18" charset="0"/>
            </a:endParaRPr>
          </a:p>
        </p:txBody>
      </p:sp>
      <p:sp>
        <p:nvSpPr>
          <p:cNvPr id="5" name="Text 1"/>
          <p:cNvSpPr/>
          <p:nvPr/>
        </p:nvSpPr>
        <p:spPr>
          <a:xfrm>
            <a:off x="6280190" y="4094917"/>
            <a:ext cx="7556421" cy="1088708"/>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Giúp làm rõ phạm vi của hệ thống, xác định các tương tác chính giữa người dùng, nhân viên và hệ thống. Thể hiện cái nhìn tổng quan về các khả năng của hệ thống và cách chúng được sử dụng.</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674013" y="529590"/>
            <a:ext cx="4814649" cy="601861"/>
          </a:xfrm>
          <a:prstGeom prst="rect">
            <a:avLst/>
          </a:prstGeom>
          <a:noFill/>
          <a:ln/>
        </p:spPr>
        <p:txBody>
          <a:bodyPr wrap="none" lIns="0" tIns="0" rIns="0" bIns="0" rtlCol="0" anchor="t"/>
          <a:lstStyle/>
          <a:p>
            <a:pPr marL="0" indent="0">
              <a:lnSpc>
                <a:spcPts val="4700"/>
              </a:lnSpc>
              <a:buNone/>
            </a:pPr>
            <a:r>
              <a:rPr lang="en-US" sz="3750" dirty="0">
                <a:solidFill>
                  <a:srgbClr val="201B18"/>
                </a:solidFill>
                <a:latin typeface="Platypi Medium" pitchFamily="34" charset="0"/>
                <a:ea typeface="Platypi Medium" pitchFamily="34" charset="-122"/>
                <a:cs typeface="Platypi Medium" pitchFamily="34" charset="-120"/>
              </a:rPr>
              <a:t>Thiết kế giao diện</a:t>
            </a:r>
            <a:endParaRPr lang="en-US" sz="3750" dirty="0"/>
          </a:p>
        </p:txBody>
      </p:sp>
      <p:sp>
        <p:nvSpPr>
          <p:cNvPr id="3" name="Text 1"/>
          <p:cNvSpPr/>
          <p:nvPr/>
        </p:nvSpPr>
        <p:spPr>
          <a:xfrm>
            <a:off x="674013" y="1420297"/>
            <a:ext cx="2407325" cy="300871"/>
          </a:xfrm>
          <a:prstGeom prst="rect">
            <a:avLst/>
          </a:prstGeom>
          <a:noFill/>
          <a:ln/>
        </p:spPr>
        <p:txBody>
          <a:bodyPr wrap="none" lIns="0" tIns="0" rIns="0" bIns="0" rtlCol="0" anchor="t"/>
          <a:lstStyle/>
          <a:p>
            <a:pPr marL="0" indent="0">
              <a:lnSpc>
                <a:spcPts val="2350"/>
              </a:lnSpc>
              <a:buNone/>
            </a:pPr>
            <a:r>
              <a:rPr lang="en-US" sz="1850" dirty="0">
                <a:solidFill>
                  <a:srgbClr val="201B18"/>
                </a:solidFill>
                <a:latin typeface="Platypi Medium" pitchFamily="34" charset="0"/>
                <a:ea typeface="Platypi Medium" pitchFamily="34" charset="-122"/>
                <a:cs typeface="Platypi Medium" pitchFamily="34" charset="-120"/>
              </a:rPr>
              <a:t>Các giao diện chính:</a:t>
            </a:r>
            <a:endParaRPr lang="en-US" sz="1850" dirty="0"/>
          </a:p>
        </p:txBody>
      </p:sp>
      <p:pic>
        <p:nvPicPr>
          <p:cNvPr id="4" name="Image 0" descr="preencoded.png"/>
          <p:cNvPicPr>
            <a:picLocks noChangeAspect="1"/>
          </p:cNvPicPr>
          <p:nvPr/>
        </p:nvPicPr>
        <p:blipFill>
          <a:blip r:embed="rId3"/>
          <a:stretch>
            <a:fillRect/>
          </a:stretch>
        </p:blipFill>
        <p:spPr>
          <a:xfrm>
            <a:off x="3524964" y="2010013"/>
            <a:ext cx="939165" cy="685919"/>
          </a:xfrm>
          <a:prstGeom prst="rect">
            <a:avLst/>
          </a:prstGeom>
        </p:spPr>
      </p:pic>
      <p:sp>
        <p:nvSpPr>
          <p:cNvPr id="5" name="Text 2"/>
          <p:cNvSpPr/>
          <p:nvPr/>
        </p:nvSpPr>
        <p:spPr>
          <a:xfrm>
            <a:off x="3940493" y="2234327"/>
            <a:ext cx="108109" cy="385167"/>
          </a:xfrm>
          <a:prstGeom prst="rect">
            <a:avLst/>
          </a:prstGeom>
          <a:noFill/>
          <a:ln/>
        </p:spPr>
        <p:txBody>
          <a:bodyPr wrap="none" lIns="0" tIns="0" rIns="0" bIns="0" rtlCol="0" anchor="t"/>
          <a:lstStyle/>
          <a:p>
            <a:pPr marL="0" indent="0" algn="ctr">
              <a:lnSpc>
                <a:spcPts val="3000"/>
              </a:lnSpc>
              <a:buNone/>
            </a:pPr>
            <a:r>
              <a:rPr lang="en-US" sz="1850" dirty="0">
                <a:solidFill>
                  <a:srgbClr val="504C49"/>
                </a:solidFill>
                <a:latin typeface="Platypi Medium" pitchFamily="34" charset="0"/>
                <a:ea typeface="Platypi Medium" pitchFamily="34" charset="-122"/>
                <a:cs typeface="Platypi Medium" pitchFamily="34" charset="-120"/>
              </a:rPr>
              <a:t>1</a:t>
            </a:r>
            <a:endParaRPr lang="en-US" sz="1850" dirty="0"/>
          </a:p>
        </p:txBody>
      </p:sp>
      <p:sp>
        <p:nvSpPr>
          <p:cNvPr id="6" name="Text 3"/>
          <p:cNvSpPr/>
          <p:nvPr/>
        </p:nvSpPr>
        <p:spPr>
          <a:xfrm>
            <a:off x="4656653" y="2202537"/>
            <a:ext cx="2837498" cy="300871"/>
          </a:xfrm>
          <a:prstGeom prst="rect">
            <a:avLst/>
          </a:prstGeom>
          <a:noFill/>
          <a:ln/>
        </p:spPr>
        <p:txBody>
          <a:bodyPr wrap="none" lIns="0" tIns="0" rIns="0" bIns="0" rtlCol="0" anchor="t"/>
          <a:lstStyle/>
          <a:p>
            <a:pPr marL="0" indent="0" algn="l">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Giao diện trang quản trị</a:t>
            </a:r>
            <a:endParaRPr lang="en-US" sz="1850" dirty="0"/>
          </a:p>
        </p:txBody>
      </p:sp>
      <p:sp>
        <p:nvSpPr>
          <p:cNvPr id="7" name="Shape 4"/>
          <p:cNvSpPr/>
          <p:nvPr/>
        </p:nvSpPr>
        <p:spPr>
          <a:xfrm>
            <a:off x="4512231" y="2710458"/>
            <a:ext cx="9396055" cy="11430"/>
          </a:xfrm>
          <a:prstGeom prst="roundRect">
            <a:avLst>
              <a:gd name="adj" fmla="val 252742"/>
            </a:avLst>
          </a:prstGeom>
          <a:solidFill>
            <a:srgbClr val="D8D4D4"/>
          </a:solidFill>
          <a:ln/>
        </p:spPr>
        <p:txBody>
          <a:bodyPr/>
          <a:lstStyle/>
          <a:p>
            <a:endParaRPr lang="vi-VN"/>
          </a:p>
        </p:txBody>
      </p:sp>
      <p:pic>
        <p:nvPicPr>
          <p:cNvPr id="8" name="Image 1" descr="preencoded.png"/>
          <p:cNvPicPr>
            <a:picLocks noChangeAspect="1"/>
          </p:cNvPicPr>
          <p:nvPr/>
        </p:nvPicPr>
        <p:blipFill>
          <a:blip r:embed="rId4"/>
          <a:stretch>
            <a:fillRect/>
          </a:stretch>
        </p:blipFill>
        <p:spPr>
          <a:xfrm>
            <a:off x="3055263" y="2744033"/>
            <a:ext cx="1878449" cy="685919"/>
          </a:xfrm>
          <a:prstGeom prst="rect">
            <a:avLst/>
          </a:prstGeom>
        </p:spPr>
      </p:pic>
      <p:sp>
        <p:nvSpPr>
          <p:cNvPr id="9" name="Text 5"/>
          <p:cNvSpPr/>
          <p:nvPr/>
        </p:nvSpPr>
        <p:spPr>
          <a:xfrm>
            <a:off x="3916680" y="2894409"/>
            <a:ext cx="155496" cy="385167"/>
          </a:xfrm>
          <a:prstGeom prst="rect">
            <a:avLst/>
          </a:prstGeom>
          <a:noFill/>
          <a:ln/>
        </p:spPr>
        <p:txBody>
          <a:bodyPr wrap="none" lIns="0" tIns="0" rIns="0" bIns="0" rtlCol="0" anchor="t"/>
          <a:lstStyle/>
          <a:p>
            <a:pPr marL="0" indent="0" algn="ctr">
              <a:lnSpc>
                <a:spcPts val="3000"/>
              </a:lnSpc>
              <a:buNone/>
            </a:pPr>
            <a:r>
              <a:rPr lang="en-US" sz="1850" dirty="0">
                <a:solidFill>
                  <a:srgbClr val="504C49"/>
                </a:solidFill>
                <a:latin typeface="Platypi Medium" pitchFamily="34" charset="0"/>
                <a:ea typeface="Platypi Medium" pitchFamily="34" charset="-122"/>
                <a:cs typeface="Platypi Medium" pitchFamily="34" charset="-120"/>
              </a:rPr>
              <a:t>2</a:t>
            </a:r>
            <a:endParaRPr lang="en-US" sz="1850" dirty="0"/>
          </a:p>
        </p:txBody>
      </p:sp>
      <p:sp>
        <p:nvSpPr>
          <p:cNvPr id="10" name="Text 6"/>
          <p:cNvSpPr/>
          <p:nvPr/>
        </p:nvSpPr>
        <p:spPr>
          <a:xfrm>
            <a:off x="5126236" y="2936558"/>
            <a:ext cx="2338149" cy="300871"/>
          </a:xfrm>
          <a:prstGeom prst="rect">
            <a:avLst/>
          </a:prstGeom>
          <a:noFill/>
          <a:ln/>
        </p:spPr>
        <p:txBody>
          <a:bodyPr wrap="none" lIns="0" tIns="0" rIns="0" bIns="0" rtlCol="0" anchor="t"/>
          <a:lstStyle/>
          <a:p>
            <a:pPr marL="0" indent="0" algn="l">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Giao </a:t>
            </a:r>
            <a:r>
              <a:rPr lang="en-US" sz="1850" dirty="0" err="1">
                <a:solidFill>
                  <a:srgbClr val="504C49"/>
                </a:solidFill>
                <a:latin typeface="Platypi Medium" pitchFamily="34" charset="0"/>
                <a:ea typeface="Platypi Medium" pitchFamily="34" charset="-122"/>
                <a:cs typeface="Platypi Medium" pitchFamily="34" charset="-120"/>
              </a:rPr>
              <a:t>diện</a:t>
            </a:r>
            <a:r>
              <a:rPr lang="en-US" sz="1850" dirty="0">
                <a:solidFill>
                  <a:srgbClr val="504C49"/>
                </a:solidFill>
                <a:latin typeface="Platypi Medium" pitchFamily="34" charset="0"/>
                <a:ea typeface="Platypi Medium" pitchFamily="34" charset="-122"/>
                <a:cs typeface="Platypi Medium" pitchFamily="34" charset="-120"/>
              </a:rPr>
              <a:t> </a:t>
            </a:r>
            <a:r>
              <a:rPr lang="vi-VN" sz="1850" dirty="0">
                <a:solidFill>
                  <a:srgbClr val="504C49"/>
                </a:solidFill>
                <a:latin typeface="Platypi Medium" pitchFamily="34" charset="0"/>
                <a:ea typeface="Platypi Medium" pitchFamily="34" charset="-122"/>
                <a:cs typeface="Platypi Medium" pitchFamily="34" charset="-120"/>
              </a:rPr>
              <a:t>quản lý chung</a:t>
            </a:r>
            <a:endParaRPr lang="en-US" sz="1850" dirty="0"/>
          </a:p>
        </p:txBody>
      </p:sp>
      <p:sp>
        <p:nvSpPr>
          <p:cNvPr id="11" name="Shape 7"/>
          <p:cNvSpPr/>
          <p:nvPr/>
        </p:nvSpPr>
        <p:spPr>
          <a:xfrm>
            <a:off x="4981813" y="3444478"/>
            <a:ext cx="8926473" cy="11430"/>
          </a:xfrm>
          <a:prstGeom prst="roundRect">
            <a:avLst>
              <a:gd name="adj" fmla="val 252742"/>
            </a:avLst>
          </a:prstGeom>
          <a:solidFill>
            <a:srgbClr val="D8D4D4"/>
          </a:solidFill>
          <a:ln/>
        </p:spPr>
        <p:txBody>
          <a:bodyPr/>
          <a:lstStyle/>
          <a:p>
            <a:endParaRPr lang="vi-VN"/>
          </a:p>
        </p:txBody>
      </p:sp>
      <p:pic>
        <p:nvPicPr>
          <p:cNvPr id="12" name="Image 2" descr="preencoded.png"/>
          <p:cNvPicPr>
            <a:picLocks noChangeAspect="1"/>
          </p:cNvPicPr>
          <p:nvPr/>
        </p:nvPicPr>
        <p:blipFill>
          <a:blip r:embed="rId5"/>
          <a:stretch>
            <a:fillRect/>
          </a:stretch>
        </p:blipFill>
        <p:spPr>
          <a:xfrm>
            <a:off x="2585680" y="3478054"/>
            <a:ext cx="2817733" cy="685919"/>
          </a:xfrm>
          <a:prstGeom prst="rect">
            <a:avLst/>
          </a:prstGeom>
        </p:spPr>
      </p:pic>
      <p:sp>
        <p:nvSpPr>
          <p:cNvPr id="13" name="Text 8"/>
          <p:cNvSpPr/>
          <p:nvPr/>
        </p:nvSpPr>
        <p:spPr>
          <a:xfrm>
            <a:off x="3919299" y="3628430"/>
            <a:ext cx="150257" cy="385167"/>
          </a:xfrm>
          <a:prstGeom prst="rect">
            <a:avLst/>
          </a:prstGeom>
          <a:noFill/>
          <a:ln/>
        </p:spPr>
        <p:txBody>
          <a:bodyPr wrap="none" lIns="0" tIns="0" rIns="0" bIns="0" rtlCol="0" anchor="t"/>
          <a:lstStyle/>
          <a:p>
            <a:pPr marL="0" indent="0" algn="ctr">
              <a:lnSpc>
                <a:spcPts val="3000"/>
              </a:lnSpc>
              <a:buNone/>
            </a:pPr>
            <a:r>
              <a:rPr lang="en-US" sz="1850" dirty="0">
                <a:solidFill>
                  <a:srgbClr val="504C49"/>
                </a:solidFill>
                <a:latin typeface="Platypi Medium" pitchFamily="34" charset="0"/>
                <a:ea typeface="Platypi Medium" pitchFamily="34" charset="-122"/>
                <a:cs typeface="Platypi Medium" pitchFamily="34" charset="-120"/>
              </a:rPr>
              <a:t>3</a:t>
            </a:r>
            <a:endParaRPr lang="en-US" sz="1850" dirty="0"/>
          </a:p>
        </p:txBody>
      </p:sp>
      <p:sp>
        <p:nvSpPr>
          <p:cNvPr id="14" name="Text 9"/>
          <p:cNvSpPr/>
          <p:nvPr/>
        </p:nvSpPr>
        <p:spPr>
          <a:xfrm>
            <a:off x="5595937" y="3670578"/>
            <a:ext cx="2426256" cy="300871"/>
          </a:xfrm>
          <a:prstGeom prst="rect">
            <a:avLst/>
          </a:prstGeom>
          <a:noFill/>
          <a:ln/>
        </p:spPr>
        <p:txBody>
          <a:bodyPr wrap="none" lIns="0" tIns="0" rIns="0" bIns="0" rtlCol="0" anchor="t"/>
          <a:lstStyle/>
          <a:p>
            <a:pPr marL="0" indent="0" algn="l">
              <a:lnSpc>
                <a:spcPts val="2350"/>
              </a:lnSpc>
              <a:buNone/>
            </a:pPr>
            <a:r>
              <a:rPr lang="vi-VN" sz="1850" dirty="0">
                <a:solidFill>
                  <a:srgbClr val="504C49"/>
                </a:solidFill>
                <a:latin typeface="Platypi Medium" pitchFamily="34" charset="0"/>
                <a:ea typeface="Platypi Medium" pitchFamily="34" charset="-122"/>
                <a:cs typeface="Platypi Medium" pitchFamily="34" charset="-120"/>
              </a:rPr>
              <a:t>Giao diện tra cứu</a:t>
            </a:r>
            <a:endParaRPr lang="en-US" sz="1850" dirty="0"/>
          </a:p>
        </p:txBody>
      </p:sp>
      <p:sp>
        <p:nvSpPr>
          <p:cNvPr id="15" name="Shape 10"/>
          <p:cNvSpPr/>
          <p:nvPr/>
        </p:nvSpPr>
        <p:spPr>
          <a:xfrm>
            <a:off x="5451515" y="4178498"/>
            <a:ext cx="8456771" cy="11430"/>
          </a:xfrm>
          <a:prstGeom prst="roundRect">
            <a:avLst>
              <a:gd name="adj" fmla="val 252742"/>
            </a:avLst>
          </a:prstGeom>
          <a:solidFill>
            <a:srgbClr val="D8D4D4"/>
          </a:solidFill>
          <a:ln/>
        </p:spPr>
        <p:txBody>
          <a:bodyPr/>
          <a:lstStyle/>
          <a:p>
            <a:endParaRPr lang="vi-VN"/>
          </a:p>
        </p:txBody>
      </p:sp>
      <p:pic>
        <p:nvPicPr>
          <p:cNvPr id="16" name="Image 3" descr="preencoded.png"/>
          <p:cNvPicPr>
            <a:picLocks noChangeAspect="1"/>
          </p:cNvPicPr>
          <p:nvPr/>
        </p:nvPicPr>
        <p:blipFill>
          <a:blip r:embed="rId6"/>
          <a:stretch>
            <a:fillRect/>
          </a:stretch>
        </p:blipFill>
        <p:spPr>
          <a:xfrm>
            <a:off x="2116098" y="4212074"/>
            <a:ext cx="3756898" cy="685919"/>
          </a:xfrm>
          <a:prstGeom prst="rect">
            <a:avLst/>
          </a:prstGeom>
        </p:spPr>
      </p:pic>
      <p:sp>
        <p:nvSpPr>
          <p:cNvPr id="17" name="Text 11"/>
          <p:cNvSpPr/>
          <p:nvPr/>
        </p:nvSpPr>
        <p:spPr>
          <a:xfrm>
            <a:off x="3914299" y="4362450"/>
            <a:ext cx="160258" cy="385167"/>
          </a:xfrm>
          <a:prstGeom prst="rect">
            <a:avLst/>
          </a:prstGeom>
          <a:noFill/>
          <a:ln/>
        </p:spPr>
        <p:txBody>
          <a:bodyPr wrap="none" lIns="0" tIns="0" rIns="0" bIns="0" rtlCol="0" anchor="t"/>
          <a:lstStyle/>
          <a:p>
            <a:pPr marL="0" indent="0" algn="ctr">
              <a:lnSpc>
                <a:spcPts val="3000"/>
              </a:lnSpc>
              <a:buNone/>
            </a:pPr>
            <a:r>
              <a:rPr lang="en-US" sz="1850" dirty="0">
                <a:solidFill>
                  <a:srgbClr val="504C49"/>
                </a:solidFill>
                <a:latin typeface="Platypi Medium" pitchFamily="34" charset="0"/>
                <a:ea typeface="Platypi Medium" pitchFamily="34" charset="-122"/>
                <a:cs typeface="Platypi Medium" pitchFamily="34" charset="-120"/>
              </a:rPr>
              <a:t>4</a:t>
            </a:r>
            <a:endParaRPr lang="en-US" sz="1850" dirty="0"/>
          </a:p>
        </p:txBody>
      </p:sp>
      <p:sp>
        <p:nvSpPr>
          <p:cNvPr id="18" name="Text 12"/>
          <p:cNvSpPr/>
          <p:nvPr/>
        </p:nvSpPr>
        <p:spPr>
          <a:xfrm>
            <a:off x="6065520" y="4404598"/>
            <a:ext cx="2022038" cy="300871"/>
          </a:xfrm>
          <a:prstGeom prst="rect">
            <a:avLst/>
          </a:prstGeom>
          <a:noFill/>
          <a:ln/>
        </p:spPr>
        <p:txBody>
          <a:bodyPr wrap="none" lIns="0" tIns="0" rIns="0" bIns="0" rtlCol="0" anchor="t"/>
          <a:lstStyle/>
          <a:p>
            <a:pPr marL="0" indent="0" algn="l">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Giao </a:t>
            </a:r>
            <a:r>
              <a:rPr lang="vi-VN" sz="1850" dirty="0">
                <a:solidFill>
                  <a:srgbClr val="504C49"/>
                </a:solidFill>
                <a:latin typeface="Platypi Medium" pitchFamily="34" charset="0"/>
                <a:ea typeface="Platypi Medium" pitchFamily="34" charset="-122"/>
                <a:cs typeface="Platypi Medium" pitchFamily="34" charset="-120"/>
              </a:rPr>
              <a:t>diện tính toán, thống kê và báo biểu</a:t>
            </a:r>
            <a:endParaRPr lang="en-US" sz="1850" dirty="0"/>
          </a:p>
        </p:txBody>
      </p:sp>
      <p:sp>
        <p:nvSpPr>
          <p:cNvPr id="19" name="Shape 13"/>
          <p:cNvSpPr/>
          <p:nvPr/>
        </p:nvSpPr>
        <p:spPr>
          <a:xfrm>
            <a:off x="5921097" y="4912519"/>
            <a:ext cx="7987189" cy="11430"/>
          </a:xfrm>
          <a:prstGeom prst="roundRect">
            <a:avLst>
              <a:gd name="adj" fmla="val 252742"/>
            </a:avLst>
          </a:prstGeom>
          <a:solidFill>
            <a:srgbClr val="D8D4D4"/>
          </a:solidFill>
          <a:ln/>
        </p:spPr>
        <p:txBody>
          <a:bodyPr/>
          <a:lstStyle/>
          <a:p>
            <a:endParaRPr lang="vi-VN"/>
          </a:p>
        </p:txBody>
      </p:sp>
      <p:pic>
        <p:nvPicPr>
          <p:cNvPr id="20" name="Image 4" descr="preencoded.png"/>
          <p:cNvPicPr>
            <a:picLocks noChangeAspect="1"/>
          </p:cNvPicPr>
          <p:nvPr/>
        </p:nvPicPr>
        <p:blipFill>
          <a:blip r:embed="rId7"/>
          <a:stretch>
            <a:fillRect/>
          </a:stretch>
        </p:blipFill>
        <p:spPr>
          <a:xfrm>
            <a:off x="1646396" y="4946094"/>
            <a:ext cx="4696182" cy="685919"/>
          </a:xfrm>
          <a:prstGeom prst="rect">
            <a:avLst/>
          </a:prstGeom>
        </p:spPr>
      </p:pic>
      <p:sp>
        <p:nvSpPr>
          <p:cNvPr id="21" name="Text 14"/>
          <p:cNvSpPr/>
          <p:nvPr/>
        </p:nvSpPr>
        <p:spPr>
          <a:xfrm>
            <a:off x="3916918" y="5096470"/>
            <a:ext cx="155019" cy="385167"/>
          </a:xfrm>
          <a:prstGeom prst="rect">
            <a:avLst/>
          </a:prstGeom>
          <a:noFill/>
          <a:ln/>
        </p:spPr>
        <p:txBody>
          <a:bodyPr wrap="none" lIns="0" tIns="0" rIns="0" bIns="0" rtlCol="0" anchor="t"/>
          <a:lstStyle/>
          <a:p>
            <a:pPr marL="0" indent="0" algn="ctr">
              <a:lnSpc>
                <a:spcPts val="3000"/>
              </a:lnSpc>
              <a:buNone/>
            </a:pPr>
            <a:r>
              <a:rPr lang="en-US" sz="1850" dirty="0">
                <a:solidFill>
                  <a:srgbClr val="504C49"/>
                </a:solidFill>
                <a:latin typeface="Platypi Medium" pitchFamily="34" charset="0"/>
                <a:ea typeface="Platypi Medium" pitchFamily="34" charset="-122"/>
                <a:cs typeface="Platypi Medium" pitchFamily="34" charset="-120"/>
              </a:rPr>
              <a:t>5</a:t>
            </a:r>
            <a:endParaRPr lang="en-US" sz="1850" dirty="0"/>
          </a:p>
        </p:txBody>
      </p:sp>
      <p:sp>
        <p:nvSpPr>
          <p:cNvPr id="23" name="Shape 16"/>
          <p:cNvSpPr/>
          <p:nvPr/>
        </p:nvSpPr>
        <p:spPr>
          <a:xfrm>
            <a:off x="6390680" y="5646539"/>
            <a:ext cx="7517606" cy="11430"/>
          </a:xfrm>
          <a:prstGeom prst="roundRect">
            <a:avLst>
              <a:gd name="adj" fmla="val 252742"/>
            </a:avLst>
          </a:prstGeom>
          <a:solidFill>
            <a:srgbClr val="D8D4D4"/>
          </a:solidFill>
          <a:ln/>
        </p:spPr>
        <p:txBody>
          <a:bodyPr/>
          <a:lstStyle/>
          <a:p>
            <a:endParaRPr lang="vi-VN"/>
          </a:p>
        </p:txBody>
      </p:sp>
      <p:sp>
        <p:nvSpPr>
          <p:cNvPr id="26" name="Text 18"/>
          <p:cNvSpPr/>
          <p:nvPr/>
        </p:nvSpPr>
        <p:spPr>
          <a:xfrm>
            <a:off x="6574889" y="5118021"/>
            <a:ext cx="2285286" cy="300871"/>
          </a:xfrm>
          <a:prstGeom prst="rect">
            <a:avLst/>
          </a:prstGeom>
          <a:noFill/>
          <a:ln/>
        </p:spPr>
        <p:txBody>
          <a:bodyPr wrap="none" lIns="0" tIns="0" rIns="0" bIns="0" rtlCol="0" anchor="t"/>
          <a:lstStyle/>
          <a:p>
            <a:pPr marL="0" indent="0" algn="l">
              <a:lnSpc>
                <a:spcPts val="2350"/>
              </a:lnSpc>
              <a:buNone/>
            </a:pPr>
            <a:r>
              <a:rPr lang="en-US" sz="1850" dirty="0">
                <a:solidFill>
                  <a:srgbClr val="504C49"/>
                </a:solidFill>
                <a:latin typeface="Platypi Medium" pitchFamily="34" charset="0"/>
                <a:ea typeface="Platypi Medium" pitchFamily="34" charset="-122"/>
                <a:cs typeface="Platypi Medium" pitchFamily="34" charset="-120"/>
              </a:rPr>
              <a:t>Giao </a:t>
            </a:r>
            <a:r>
              <a:rPr lang="en-US" sz="1850" dirty="0" err="1">
                <a:solidFill>
                  <a:srgbClr val="504C49"/>
                </a:solidFill>
                <a:latin typeface="Platypi Medium" pitchFamily="34" charset="0"/>
                <a:ea typeface="Platypi Medium" pitchFamily="34" charset="-122"/>
                <a:cs typeface="Platypi Medium" pitchFamily="34" charset="-120"/>
              </a:rPr>
              <a:t>diện</a:t>
            </a:r>
            <a:r>
              <a:rPr lang="en-US" sz="1850" dirty="0">
                <a:solidFill>
                  <a:srgbClr val="504C49"/>
                </a:solidFill>
                <a:latin typeface="Platypi Medium" pitchFamily="34" charset="0"/>
                <a:ea typeface="Platypi Medium" pitchFamily="34" charset="-122"/>
                <a:cs typeface="Platypi Medium" pitchFamily="34" charset="-120"/>
              </a:rPr>
              <a:t> </a:t>
            </a:r>
            <a:r>
              <a:rPr lang="vi-VN" sz="1850" dirty="0">
                <a:solidFill>
                  <a:srgbClr val="504C49"/>
                </a:solidFill>
                <a:latin typeface="Platypi Medium" pitchFamily="34" charset="0"/>
                <a:ea typeface="Platypi Medium" pitchFamily="34" charset="-122"/>
                <a:cs typeface="Platypi Medium" pitchFamily="34" charset="-120"/>
              </a:rPr>
              <a:t>các chức năng nghiệp vụ</a:t>
            </a:r>
            <a:endParaRPr lang="en-US" sz="185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26391-D3C4-BB6C-1D98-32C7C950476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58A8E0E-608D-BA08-4207-DD042C7EABCA}"/>
              </a:ext>
            </a:extLst>
          </p:cNvPr>
          <p:cNvSpPr/>
          <p:nvPr/>
        </p:nvSpPr>
        <p:spPr>
          <a:xfrm>
            <a:off x="793790" y="471011"/>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vi-VN" sz="3200" b="1" dirty="0">
                <a:solidFill>
                  <a:srgbClr val="201B18"/>
                </a:solidFill>
                <a:latin typeface="Times New Roman" panose="02020603050405020304" pitchFamily="18" charset="0"/>
                <a:ea typeface="Platypi Medium" pitchFamily="34" charset="-122"/>
                <a:cs typeface="Times New Roman" panose="02020603050405020304" pitchFamily="18" charset="0"/>
              </a:rPr>
              <a:t>diện trang quản trị</a:t>
            </a:r>
            <a:endParaRPr lang="en-US" sz="3200" b="1"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7CEEA43B-41F4-BB4A-815B-1E770AFA426C}"/>
              </a:ext>
            </a:extLst>
          </p:cNvPr>
          <p:cNvSpPr/>
          <p:nvPr/>
        </p:nvSpPr>
        <p:spPr>
          <a:xfrm>
            <a:off x="6464380" y="691598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2200"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quản trị</a:t>
            </a:r>
            <a:endParaRPr lang="en-US" sz="2200" dirty="0">
              <a:latin typeface="Times New Roman" panose="02020603050405020304" pitchFamily="18" charset="0"/>
              <a:cs typeface="Times New Roman" panose="02020603050405020304" pitchFamily="18" charset="0"/>
            </a:endParaRPr>
          </a:p>
        </p:txBody>
      </p:sp>
      <p:pic>
        <p:nvPicPr>
          <p:cNvPr id="12" name="Hình ảnh 11">
            <a:extLst>
              <a:ext uri="{FF2B5EF4-FFF2-40B4-BE49-F238E27FC236}">
                <a16:creationId xmlns:a16="http://schemas.microsoft.com/office/drawing/2014/main" id="{32BC9A73-411D-51A7-3373-93CB097C182C}"/>
              </a:ext>
            </a:extLst>
          </p:cNvPr>
          <p:cNvPicPr>
            <a:picLocks noChangeAspect="1"/>
          </p:cNvPicPr>
          <p:nvPr/>
        </p:nvPicPr>
        <p:blipFill>
          <a:blip r:embed="rId3"/>
          <a:stretch>
            <a:fillRect/>
          </a:stretch>
        </p:blipFill>
        <p:spPr>
          <a:xfrm>
            <a:off x="3093421" y="1355371"/>
            <a:ext cx="9886950" cy="5385031"/>
          </a:xfrm>
          <a:prstGeom prst="rect">
            <a:avLst/>
          </a:prstGeom>
        </p:spPr>
      </p:pic>
    </p:spTree>
    <p:extLst>
      <p:ext uri="{BB962C8B-B14F-4D97-AF65-F5344CB8AC3E}">
        <p14:creationId xmlns:p14="http://schemas.microsoft.com/office/powerpoint/2010/main" val="126322034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EBCD0-430D-12F5-21F1-6CF1774DEB0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C800A81-57C5-0498-1753-5B3C117A719E}"/>
              </a:ext>
            </a:extLst>
          </p:cNvPr>
          <p:cNvSpPr/>
          <p:nvPr/>
        </p:nvSpPr>
        <p:spPr>
          <a:xfrm>
            <a:off x="660440" y="655677"/>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3200" b="1"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3200" b="1" dirty="0">
                <a:solidFill>
                  <a:srgbClr val="201B18"/>
                </a:solidFill>
                <a:latin typeface="Times New Roman" panose="02020603050405020304" pitchFamily="18" charset="0"/>
                <a:ea typeface="Platypi Medium" pitchFamily="34" charset="-122"/>
                <a:cs typeface="Times New Roman" panose="02020603050405020304" pitchFamily="18" charset="0"/>
              </a:rPr>
              <a:t>quản lý chung</a:t>
            </a:r>
            <a:endParaRPr lang="en-US" sz="3200" b="1" dirty="0">
              <a:latin typeface="Times New Roman" panose="02020603050405020304" pitchFamily="18" charset="0"/>
              <a:cs typeface="Times New Roman" panose="02020603050405020304" pitchFamily="18" charset="0"/>
            </a:endParaRPr>
          </a:p>
        </p:txBody>
      </p:sp>
      <p:pic>
        <p:nvPicPr>
          <p:cNvPr id="3" name="Image 0">
            <a:extLst>
              <a:ext uri="{FF2B5EF4-FFF2-40B4-BE49-F238E27FC236}">
                <a16:creationId xmlns:a16="http://schemas.microsoft.com/office/drawing/2014/main" id="{AB9E93FD-8A89-FC33-EAF5-E5FA2085E82F}"/>
              </a:ext>
            </a:extLst>
          </p:cNvPr>
          <p:cNvPicPr>
            <a:picLocks noChangeAspect="1"/>
          </p:cNvPicPr>
          <p:nvPr/>
        </p:nvPicPr>
        <p:blipFill>
          <a:blip r:embed="rId3"/>
          <a:srcRect/>
          <a:stretch/>
        </p:blipFill>
        <p:spPr>
          <a:xfrm>
            <a:off x="356838" y="1364456"/>
            <a:ext cx="6515099" cy="3682328"/>
          </a:xfrm>
          <a:prstGeom prst="rect">
            <a:avLst/>
          </a:prstGeom>
        </p:spPr>
      </p:pic>
      <p:sp>
        <p:nvSpPr>
          <p:cNvPr id="4" name="Text 1">
            <a:extLst>
              <a:ext uri="{FF2B5EF4-FFF2-40B4-BE49-F238E27FC236}">
                <a16:creationId xmlns:a16="http://schemas.microsoft.com/office/drawing/2014/main" id="{F1548AB2-6543-7467-33BB-39B7C0F3DA3B}"/>
              </a:ext>
            </a:extLst>
          </p:cNvPr>
          <p:cNvSpPr/>
          <p:nvPr/>
        </p:nvSpPr>
        <p:spPr>
          <a:xfrm>
            <a:off x="2087178" y="530352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2200"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quản lý sản phẩm</a:t>
            </a:r>
            <a:endParaRPr lang="en-US" sz="2200" dirty="0">
              <a:latin typeface="Times New Roman" panose="02020603050405020304" pitchFamily="18" charset="0"/>
              <a:cs typeface="Times New Roman" panose="02020603050405020304" pitchFamily="18" charset="0"/>
            </a:endParaRPr>
          </a:p>
        </p:txBody>
      </p:sp>
      <p:pic>
        <p:nvPicPr>
          <p:cNvPr id="5" name="Image 1">
            <a:extLst>
              <a:ext uri="{FF2B5EF4-FFF2-40B4-BE49-F238E27FC236}">
                <a16:creationId xmlns:a16="http://schemas.microsoft.com/office/drawing/2014/main" id="{13BC8B68-9431-2E2F-430D-D883D568C9BB}"/>
              </a:ext>
            </a:extLst>
          </p:cNvPr>
          <p:cNvPicPr>
            <a:picLocks noChangeAspect="1"/>
          </p:cNvPicPr>
          <p:nvPr/>
        </p:nvPicPr>
        <p:blipFill>
          <a:blip r:embed="rId4"/>
          <a:srcRect/>
          <a:stretch/>
        </p:blipFill>
        <p:spPr>
          <a:xfrm>
            <a:off x="7315200" y="1331709"/>
            <a:ext cx="6515100" cy="3747821"/>
          </a:xfrm>
          <a:prstGeom prst="rect">
            <a:avLst/>
          </a:prstGeom>
        </p:spPr>
      </p:pic>
      <p:sp>
        <p:nvSpPr>
          <p:cNvPr id="6" name="Text 2">
            <a:extLst>
              <a:ext uri="{FF2B5EF4-FFF2-40B4-BE49-F238E27FC236}">
                <a16:creationId xmlns:a16="http://schemas.microsoft.com/office/drawing/2014/main" id="{8DDD3F57-3552-D9A8-5283-DDF552C77D45}"/>
              </a:ext>
            </a:extLst>
          </p:cNvPr>
          <p:cNvSpPr/>
          <p:nvPr/>
        </p:nvSpPr>
        <p:spPr>
          <a:xfrm>
            <a:off x="9231310" y="5303521"/>
            <a:ext cx="3311912" cy="708660"/>
          </a:xfrm>
          <a:prstGeom prst="rect">
            <a:avLst/>
          </a:prstGeom>
          <a:noFill/>
          <a:ln/>
        </p:spPr>
        <p:txBody>
          <a:bodyPr wrap="square" lIns="0" tIns="0" rIns="0" bIns="0" rtlCol="0" anchor="t"/>
          <a:lstStyle/>
          <a:p>
            <a:pPr marL="0" indent="0">
              <a:lnSpc>
                <a:spcPts val="2750"/>
              </a:lnSpc>
              <a:buNone/>
            </a:pP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diện quản lý nhân viên</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05006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798B0-9B90-8B2F-C123-41EFDDCF5C3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AB63276-C3BA-CE4C-4299-3CF1DEBE0B8B}"/>
              </a:ext>
            </a:extLst>
          </p:cNvPr>
          <p:cNvSpPr/>
          <p:nvPr/>
        </p:nvSpPr>
        <p:spPr>
          <a:xfrm>
            <a:off x="660440" y="655677"/>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3200" b="1"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3200" b="1" dirty="0">
                <a:solidFill>
                  <a:srgbClr val="201B18"/>
                </a:solidFill>
                <a:latin typeface="Times New Roman" panose="02020603050405020304" pitchFamily="18" charset="0"/>
                <a:ea typeface="Platypi Medium" pitchFamily="34" charset="-122"/>
                <a:cs typeface="Times New Roman" panose="02020603050405020304" pitchFamily="18" charset="0"/>
              </a:rPr>
              <a:t>quản lý chung</a:t>
            </a:r>
            <a:endParaRPr lang="en-US" sz="3200" b="1" dirty="0">
              <a:latin typeface="Times New Roman" panose="02020603050405020304" pitchFamily="18" charset="0"/>
              <a:cs typeface="Times New Roman" panose="02020603050405020304" pitchFamily="18" charset="0"/>
            </a:endParaRPr>
          </a:p>
        </p:txBody>
      </p:sp>
      <p:pic>
        <p:nvPicPr>
          <p:cNvPr id="7" name="Image 2">
            <a:extLst>
              <a:ext uri="{FF2B5EF4-FFF2-40B4-BE49-F238E27FC236}">
                <a16:creationId xmlns:a16="http://schemas.microsoft.com/office/drawing/2014/main" id="{D126C450-DFCF-40BE-1441-5ECB2EC09E46}"/>
              </a:ext>
            </a:extLst>
          </p:cNvPr>
          <p:cNvPicPr>
            <a:picLocks noChangeAspect="1"/>
          </p:cNvPicPr>
          <p:nvPr/>
        </p:nvPicPr>
        <p:blipFill>
          <a:blip r:embed="rId3"/>
          <a:srcRect/>
          <a:stretch/>
        </p:blipFill>
        <p:spPr>
          <a:xfrm>
            <a:off x="660440" y="1364456"/>
            <a:ext cx="5670590" cy="3754735"/>
          </a:xfrm>
          <a:prstGeom prst="rect">
            <a:avLst/>
          </a:prstGeom>
        </p:spPr>
      </p:pic>
      <p:sp>
        <p:nvSpPr>
          <p:cNvPr id="8" name="Text 3">
            <a:extLst>
              <a:ext uri="{FF2B5EF4-FFF2-40B4-BE49-F238E27FC236}">
                <a16:creationId xmlns:a16="http://schemas.microsoft.com/office/drawing/2014/main" id="{197EC8FC-6F5F-074E-0ED9-C1A9EF99909A}"/>
              </a:ext>
            </a:extLst>
          </p:cNvPr>
          <p:cNvSpPr/>
          <p:nvPr/>
        </p:nvSpPr>
        <p:spPr>
          <a:xfrm>
            <a:off x="1835418" y="52973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2200"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quản lý khách hàng</a:t>
            </a:r>
            <a:endParaRPr lang="en-US" sz="2200" dirty="0">
              <a:latin typeface="Times New Roman" panose="02020603050405020304" pitchFamily="18" charset="0"/>
              <a:cs typeface="Times New Roman" panose="02020603050405020304" pitchFamily="18" charset="0"/>
            </a:endParaRPr>
          </a:p>
        </p:txBody>
      </p:sp>
      <p:pic>
        <p:nvPicPr>
          <p:cNvPr id="9" name="Image 3">
            <a:extLst>
              <a:ext uri="{FF2B5EF4-FFF2-40B4-BE49-F238E27FC236}">
                <a16:creationId xmlns:a16="http://schemas.microsoft.com/office/drawing/2014/main" id="{99D18779-E6BA-5E11-0C6C-4E251B6E96DF}"/>
              </a:ext>
            </a:extLst>
          </p:cNvPr>
          <p:cNvPicPr>
            <a:picLocks noChangeAspect="1"/>
          </p:cNvPicPr>
          <p:nvPr/>
        </p:nvPicPr>
        <p:blipFill>
          <a:blip r:embed="rId4"/>
          <a:srcRect/>
          <a:stretch/>
        </p:blipFill>
        <p:spPr>
          <a:xfrm>
            <a:off x="7886700" y="1364455"/>
            <a:ext cx="6498373" cy="3754735"/>
          </a:xfrm>
          <a:prstGeom prst="rect">
            <a:avLst/>
          </a:prstGeom>
        </p:spPr>
      </p:pic>
      <p:sp>
        <p:nvSpPr>
          <p:cNvPr id="10" name="Text 4">
            <a:extLst>
              <a:ext uri="{FF2B5EF4-FFF2-40B4-BE49-F238E27FC236}">
                <a16:creationId xmlns:a16="http://schemas.microsoft.com/office/drawing/2014/main" id="{D63E606A-5611-C30B-0948-4D05AC905F88}"/>
              </a:ext>
            </a:extLst>
          </p:cNvPr>
          <p:cNvSpPr/>
          <p:nvPr/>
        </p:nvSpPr>
        <p:spPr>
          <a:xfrm>
            <a:off x="9403278" y="5208746"/>
            <a:ext cx="4636572" cy="639604"/>
          </a:xfrm>
          <a:prstGeom prst="rect">
            <a:avLst/>
          </a:prstGeom>
          <a:noFill/>
          <a:ln/>
        </p:spPr>
        <p:txBody>
          <a:bodyPr wrap="square" lIns="0" tIns="0" rIns="0" bIns="0" rtlCol="0" anchor="t"/>
          <a:lstStyle/>
          <a:p>
            <a:pPr marL="0" indent="0">
              <a:lnSpc>
                <a:spcPts val="2750"/>
              </a:lnSpc>
              <a:buNone/>
            </a:pP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2200"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quản lý nhà sản xuất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472304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53EC3-C2EC-6126-04E2-C96D5171B33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1C3150E-8FAA-C1CD-86B3-DAB5F7AD9093}"/>
              </a:ext>
            </a:extLst>
          </p:cNvPr>
          <p:cNvSpPr/>
          <p:nvPr/>
        </p:nvSpPr>
        <p:spPr>
          <a:xfrm>
            <a:off x="660440" y="655677"/>
            <a:ext cx="5670590" cy="708779"/>
          </a:xfrm>
          <a:prstGeom prst="rect">
            <a:avLst/>
          </a:prstGeom>
          <a:noFill/>
          <a:ln/>
        </p:spPr>
        <p:txBody>
          <a:bodyPr wrap="none" lIns="0" tIns="0" rIns="0" bIns="0" rtlCol="0" anchor="t"/>
          <a:lstStyle/>
          <a:p>
            <a:pPr marL="0" indent="0">
              <a:lnSpc>
                <a:spcPts val="5550"/>
              </a:lnSpc>
              <a:buNone/>
            </a:pPr>
            <a:r>
              <a:rPr lang="en-US" sz="3200" b="1">
                <a:solidFill>
                  <a:srgbClr val="201B18"/>
                </a:solidFill>
                <a:latin typeface="Times New Roman" panose="02020603050405020304" pitchFamily="18" charset="0"/>
                <a:ea typeface="Platypi Medium" pitchFamily="34" charset="-122"/>
                <a:cs typeface="Times New Roman" panose="02020603050405020304" pitchFamily="18" charset="0"/>
              </a:rPr>
              <a:t>Giao diện </a:t>
            </a:r>
            <a:r>
              <a:rPr lang="vi-VN" sz="3200" b="1">
                <a:solidFill>
                  <a:srgbClr val="201B18"/>
                </a:solidFill>
                <a:latin typeface="Times New Roman" panose="02020603050405020304" pitchFamily="18" charset="0"/>
                <a:ea typeface="Platypi Medium" pitchFamily="34" charset="-122"/>
                <a:cs typeface="Times New Roman" panose="02020603050405020304" pitchFamily="18" charset="0"/>
              </a:rPr>
              <a:t>quản lý chung</a:t>
            </a:r>
            <a:endParaRPr lang="en-US" sz="3200" b="1"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5E8469FC-7FE7-6B88-37BC-96659601A322}"/>
              </a:ext>
            </a:extLst>
          </p:cNvPr>
          <p:cNvSpPr/>
          <p:nvPr/>
        </p:nvSpPr>
        <p:spPr>
          <a:xfrm>
            <a:off x="5492214" y="6356158"/>
            <a:ext cx="4636572" cy="639604"/>
          </a:xfrm>
          <a:prstGeom prst="rect">
            <a:avLst/>
          </a:prstGeom>
          <a:noFill/>
          <a:ln/>
        </p:spPr>
        <p:txBody>
          <a:bodyPr wrap="square" lIns="0" tIns="0" rIns="0" bIns="0" rtlCol="0" anchor="t"/>
          <a:lstStyle/>
          <a:p>
            <a:pPr marL="0" indent="0">
              <a:lnSpc>
                <a:spcPts val="2750"/>
              </a:lnSpc>
              <a:buNone/>
            </a:pP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2200"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quản lý nhà cung cấp</a:t>
            </a:r>
            <a:endParaRPr lang="en-US" sz="2200" dirty="0">
              <a:latin typeface="Times New Roman" panose="02020603050405020304" pitchFamily="18" charset="0"/>
              <a:cs typeface="Times New Roman" panose="02020603050405020304" pitchFamily="18" charset="0"/>
            </a:endParaRPr>
          </a:p>
        </p:txBody>
      </p:sp>
      <p:pic>
        <p:nvPicPr>
          <p:cNvPr id="3" name="Hình ảnh 2">
            <a:extLst>
              <a:ext uri="{FF2B5EF4-FFF2-40B4-BE49-F238E27FC236}">
                <a16:creationId xmlns:a16="http://schemas.microsoft.com/office/drawing/2014/main" id="{B71EABE3-770A-6DFF-F11E-ACC7DF3C6313}"/>
              </a:ext>
            </a:extLst>
          </p:cNvPr>
          <p:cNvPicPr>
            <a:picLocks noChangeAspect="1"/>
          </p:cNvPicPr>
          <p:nvPr/>
        </p:nvPicPr>
        <p:blipFill>
          <a:blip r:embed="rId3"/>
          <a:stretch>
            <a:fillRect/>
          </a:stretch>
        </p:blipFill>
        <p:spPr>
          <a:xfrm>
            <a:off x="1504950" y="1364456"/>
            <a:ext cx="11982450" cy="4602725"/>
          </a:xfrm>
          <a:prstGeom prst="rect">
            <a:avLst/>
          </a:prstGeom>
        </p:spPr>
      </p:pic>
    </p:spTree>
    <p:extLst>
      <p:ext uri="{BB962C8B-B14F-4D97-AF65-F5344CB8AC3E}">
        <p14:creationId xmlns:p14="http://schemas.microsoft.com/office/powerpoint/2010/main" val="18601733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05073-3F30-660E-6BA6-EE071DF0004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18E3539-A428-DBB8-6081-E8D521264930}"/>
              </a:ext>
            </a:extLst>
          </p:cNvPr>
          <p:cNvSpPr/>
          <p:nvPr/>
        </p:nvSpPr>
        <p:spPr>
          <a:xfrm>
            <a:off x="660440" y="655677"/>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3200" b="1"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en-US" sz="3200" b="1" dirty="0" err="1">
                <a:solidFill>
                  <a:srgbClr val="201B18"/>
                </a:solidFill>
                <a:latin typeface="Times New Roman" panose="02020603050405020304" pitchFamily="18" charset="0"/>
                <a:ea typeface="Platypi Medium" pitchFamily="34" charset="-122"/>
                <a:cs typeface="Times New Roman" panose="02020603050405020304" pitchFamily="18" charset="0"/>
              </a:rPr>
              <a:t>tra</a:t>
            </a: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3200" b="1" dirty="0">
                <a:solidFill>
                  <a:srgbClr val="201B18"/>
                </a:solidFill>
                <a:latin typeface="Times New Roman" panose="02020603050405020304" pitchFamily="18" charset="0"/>
                <a:ea typeface="Platypi Medium" pitchFamily="34" charset="-122"/>
                <a:cs typeface="Times New Roman" panose="02020603050405020304" pitchFamily="18" charset="0"/>
              </a:rPr>
              <a:t>cứu</a:t>
            </a:r>
            <a:endParaRPr lang="en-US" sz="3200" b="1"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54283F0E-92C7-9F14-645D-CC116D32EBB3}"/>
              </a:ext>
            </a:extLst>
          </p:cNvPr>
          <p:cNvSpPr/>
          <p:nvPr/>
        </p:nvSpPr>
        <p:spPr>
          <a:xfrm>
            <a:off x="1835418" y="52973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2200"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tra cứu sản phẩm</a:t>
            </a:r>
            <a:endParaRPr lang="en-US" sz="2200"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AB0AE127-BFAB-71D9-E00E-3532B5C2A3FF}"/>
              </a:ext>
            </a:extLst>
          </p:cNvPr>
          <p:cNvSpPr/>
          <p:nvPr/>
        </p:nvSpPr>
        <p:spPr>
          <a:xfrm>
            <a:off x="9403278" y="5208746"/>
            <a:ext cx="4636572" cy="639604"/>
          </a:xfrm>
          <a:prstGeom prst="rect">
            <a:avLst/>
          </a:prstGeom>
          <a:noFill/>
          <a:ln/>
        </p:spPr>
        <p:txBody>
          <a:bodyPr wrap="square" lIns="0" tIns="0" rIns="0" bIns="0" rtlCol="0" anchor="t"/>
          <a:lstStyle/>
          <a:p>
            <a:pPr marL="0" indent="0">
              <a:lnSpc>
                <a:spcPts val="2750"/>
              </a:lnSpc>
              <a:buNone/>
            </a:pP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2200"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tra cứu tài khoản </a:t>
            </a:r>
            <a:endParaRPr lang="en-US" sz="2200" dirty="0">
              <a:latin typeface="Times New Roman" panose="02020603050405020304" pitchFamily="18" charset="0"/>
              <a:cs typeface="Times New Roman" panose="02020603050405020304" pitchFamily="18" charset="0"/>
            </a:endParaRPr>
          </a:p>
        </p:txBody>
      </p:sp>
      <p:pic>
        <p:nvPicPr>
          <p:cNvPr id="1027" name="Picture 3">
            <a:extLst>
              <a:ext uri="{FF2B5EF4-FFF2-40B4-BE49-F238E27FC236}">
                <a16:creationId xmlns:a16="http://schemas.microsoft.com/office/drawing/2014/main" id="{828522E3-756F-B032-F19B-6F133E379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40" y="1364456"/>
            <a:ext cx="6315015" cy="368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3B2B8B2E-7404-C69F-C7E2-CC1B9AF9D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612" y="1364456"/>
            <a:ext cx="6091237" cy="368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966487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15889-4603-C924-96BC-F3F5E887F09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AFE3B4E-E214-7155-E440-A110ECCDFDE7}"/>
              </a:ext>
            </a:extLst>
          </p:cNvPr>
          <p:cNvSpPr/>
          <p:nvPr/>
        </p:nvSpPr>
        <p:spPr>
          <a:xfrm>
            <a:off x="660440" y="655677"/>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3200" b="1"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en-US" sz="3200" b="1" dirty="0" err="1">
                <a:solidFill>
                  <a:srgbClr val="201B18"/>
                </a:solidFill>
                <a:latin typeface="Times New Roman" panose="02020603050405020304" pitchFamily="18" charset="0"/>
                <a:ea typeface="Platypi Medium" pitchFamily="34" charset="-122"/>
                <a:cs typeface="Times New Roman" panose="02020603050405020304" pitchFamily="18" charset="0"/>
              </a:rPr>
              <a:t>tra</a:t>
            </a: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3200" b="1" dirty="0">
                <a:solidFill>
                  <a:srgbClr val="201B18"/>
                </a:solidFill>
                <a:latin typeface="Times New Roman" panose="02020603050405020304" pitchFamily="18" charset="0"/>
                <a:ea typeface="Platypi Medium" pitchFamily="34" charset="-122"/>
                <a:cs typeface="Times New Roman" panose="02020603050405020304" pitchFamily="18" charset="0"/>
              </a:rPr>
              <a:t>cứu</a:t>
            </a:r>
            <a:endParaRPr lang="en-US" sz="3200" b="1"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CBB3DCFD-A99F-297B-4620-8D272FCF8FFA}"/>
              </a:ext>
            </a:extLst>
          </p:cNvPr>
          <p:cNvSpPr/>
          <p:nvPr/>
        </p:nvSpPr>
        <p:spPr>
          <a:xfrm>
            <a:off x="1835418" y="52973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2200"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tra cứu nhân viên</a:t>
            </a:r>
            <a:endParaRPr lang="en-US" sz="2200"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A3B79267-E19E-9CB0-382A-1584F713CF68}"/>
              </a:ext>
            </a:extLst>
          </p:cNvPr>
          <p:cNvSpPr/>
          <p:nvPr/>
        </p:nvSpPr>
        <p:spPr>
          <a:xfrm>
            <a:off x="9403278" y="5208746"/>
            <a:ext cx="4636572" cy="639604"/>
          </a:xfrm>
          <a:prstGeom prst="rect">
            <a:avLst/>
          </a:prstGeom>
          <a:noFill/>
          <a:ln/>
        </p:spPr>
        <p:txBody>
          <a:bodyPr wrap="square" lIns="0" tIns="0" rIns="0" bIns="0" rtlCol="0" anchor="t"/>
          <a:lstStyle/>
          <a:p>
            <a:pPr marL="0" indent="0">
              <a:lnSpc>
                <a:spcPts val="2750"/>
              </a:lnSpc>
              <a:buNone/>
            </a:pP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2200"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tra cứu khách hàng</a:t>
            </a:r>
            <a:endParaRPr lang="en-US" sz="22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55C36FAE-08B4-6C46-ADE9-82A0FEB82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40" y="1490424"/>
            <a:ext cx="665476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C6889308-40D5-5513-C302-BF8B5E4F9A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476137"/>
            <a:ext cx="5937250" cy="344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97543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40669-940B-256E-CB9C-745045C6079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0A49077-F1E3-DD70-6CDE-2F1C6449F22C}"/>
              </a:ext>
            </a:extLst>
          </p:cNvPr>
          <p:cNvSpPr/>
          <p:nvPr/>
        </p:nvSpPr>
        <p:spPr>
          <a:xfrm>
            <a:off x="660440" y="655677"/>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3200" b="1"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3200" b="1" dirty="0">
                <a:solidFill>
                  <a:srgbClr val="201B18"/>
                </a:solidFill>
                <a:latin typeface="Times New Roman" panose="02020603050405020304" pitchFamily="18" charset="0"/>
                <a:ea typeface="Platypi Medium" pitchFamily="34" charset="-122"/>
                <a:cs typeface="Times New Roman" panose="02020603050405020304" pitchFamily="18" charset="0"/>
              </a:rPr>
              <a:t>tính toán, thống kê và báo biểu</a:t>
            </a:r>
            <a:endParaRPr lang="en-US" sz="3200" b="1"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F5BAE4A0-5CEB-DFE3-3868-7068E98F4B0A}"/>
              </a:ext>
            </a:extLst>
          </p:cNvPr>
          <p:cNvSpPr/>
          <p:nvPr/>
        </p:nvSpPr>
        <p:spPr>
          <a:xfrm>
            <a:off x="1835418" y="5848350"/>
            <a:ext cx="2835235" cy="354330"/>
          </a:xfrm>
          <a:prstGeom prst="rect">
            <a:avLst/>
          </a:prstGeom>
          <a:noFill/>
          <a:ln/>
        </p:spPr>
        <p:txBody>
          <a:bodyPr wrap="none" lIns="0" tIns="0" rIns="0" bIns="0" rtlCol="0" anchor="t"/>
          <a:lstStyle/>
          <a:p>
            <a:pPr marL="0" indent="0">
              <a:lnSpc>
                <a:spcPts val="2750"/>
              </a:lnSpc>
              <a:buNone/>
            </a:pPr>
            <a:r>
              <a:rPr lang="vi-VN" sz="2200" dirty="0">
                <a:latin typeface="Times New Roman" panose="02020603050405020304" pitchFamily="18" charset="0"/>
                <a:cs typeface="Times New Roman" panose="02020603050405020304" pitchFamily="18" charset="0"/>
              </a:rPr>
              <a:t>Giao diện tính tiền sản phẩm</a:t>
            </a:r>
            <a:endParaRPr lang="en-US" sz="2200"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214C482D-9871-C91A-7223-B5175ACE3A8D}"/>
              </a:ext>
            </a:extLst>
          </p:cNvPr>
          <p:cNvSpPr/>
          <p:nvPr/>
        </p:nvSpPr>
        <p:spPr>
          <a:xfrm>
            <a:off x="9231828" y="5917406"/>
            <a:ext cx="4636572" cy="639604"/>
          </a:xfrm>
          <a:prstGeom prst="rect">
            <a:avLst/>
          </a:prstGeom>
          <a:noFill/>
          <a:ln/>
        </p:spPr>
        <p:txBody>
          <a:bodyPr wrap="square" lIns="0" tIns="0" rIns="0" bIns="0" rtlCol="0" anchor="t"/>
          <a:lstStyle/>
          <a:p>
            <a:pPr marL="0" indent="0">
              <a:lnSpc>
                <a:spcPts val="2750"/>
              </a:lnSpc>
              <a:buNone/>
            </a:pP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2200"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2200"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phân tích thống kê</a:t>
            </a:r>
            <a:endParaRPr lang="en-US" sz="22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171C54B0-0339-7765-1EBD-717D9B7E4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15" y="1240631"/>
            <a:ext cx="6005232" cy="428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B3F06286-2468-0679-66E9-CBC132F23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6457" y="1240630"/>
            <a:ext cx="6949387" cy="428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490628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430AB-672A-8016-A325-D32A19ABB26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0AE845E-BD7A-ACC3-FB5C-0042FFD728DA}"/>
              </a:ext>
            </a:extLst>
          </p:cNvPr>
          <p:cNvSpPr/>
          <p:nvPr/>
        </p:nvSpPr>
        <p:spPr>
          <a:xfrm>
            <a:off x="660440" y="655677"/>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3200" b="1"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3200" b="1" dirty="0">
                <a:solidFill>
                  <a:srgbClr val="201B18"/>
                </a:solidFill>
                <a:latin typeface="Times New Roman" panose="02020603050405020304" pitchFamily="18" charset="0"/>
                <a:ea typeface="Platypi Medium" pitchFamily="34" charset="-122"/>
                <a:cs typeface="Times New Roman" panose="02020603050405020304" pitchFamily="18" charset="0"/>
              </a:rPr>
              <a:t>tính toán, thống kê và báo biểu</a:t>
            </a:r>
            <a:endParaRPr lang="en-US" sz="3200" b="1"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CB0CE544-2A43-8C9B-4090-F85541421C18}"/>
              </a:ext>
            </a:extLst>
          </p:cNvPr>
          <p:cNvSpPr/>
          <p:nvPr/>
        </p:nvSpPr>
        <p:spPr>
          <a:xfrm>
            <a:off x="6864618" y="6367283"/>
            <a:ext cx="2835235" cy="354330"/>
          </a:xfrm>
          <a:prstGeom prst="rect">
            <a:avLst/>
          </a:prstGeom>
          <a:noFill/>
          <a:ln/>
        </p:spPr>
        <p:txBody>
          <a:bodyPr wrap="none" lIns="0" tIns="0" rIns="0" bIns="0" rtlCol="0" anchor="t"/>
          <a:lstStyle/>
          <a:p>
            <a:pPr marL="0" indent="0">
              <a:lnSpc>
                <a:spcPts val="2750"/>
              </a:lnSpc>
              <a:buNone/>
            </a:pPr>
            <a:r>
              <a:rPr lang="vi-VN" sz="2200" dirty="0">
                <a:latin typeface="Times New Roman" panose="02020603050405020304" pitchFamily="18" charset="0"/>
                <a:cs typeface="Times New Roman" panose="02020603050405020304" pitchFamily="18" charset="0"/>
              </a:rPr>
              <a:t>Giao diện báo biểu</a:t>
            </a:r>
            <a:endParaRPr lang="en-US" sz="22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F9782191-6F62-8353-EA43-99BD36168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364456"/>
            <a:ext cx="11830050" cy="4850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391278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Lý do chọn đề tài</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dirty="0">
                <a:solidFill>
                  <a:srgbClr val="201B18"/>
                </a:solidFill>
                <a:latin typeface="Times New Roman" panose="02020603050405020304" pitchFamily="18" charset="0"/>
                <a:ea typeface="Platypi Medium" pitchFamily="34" charset="-122"/>
                <a:cs typeface="Times New Roman" panose="02020603050405020304" pitchFamily="18" charset="0"/>
              </a:rPr>
              <a:t>Thách thức hiện tại</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thủ công gây lãng phí thời gian và công sức, khó nắm bắt thông tin hàng tồn kho, quản lý doanh số bán hàng, dẫn đến giảm hiệu quả kinh doanh.</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dirty="0">
                <a:solidFill>
                  <a:srgbClr val="201B18"/>
                </a:solidFill>
                <a:latin typeface="Times New Roman" panose="02020603050405020304" pitchFamily="18" charset="0"/>
                <a:ea typeface="Platypi Medium" pitchFamily="34" charset="-122"/>
                <a:cs typeface="Times New Roman" panose="02020603050405020304" pitchFamily="18" charset="0"/>
              </a:rPr>
              <a:t>Cần giải pháp tối ưu</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Hệ thống quản lý cửa hàng điện thoại di động giúp giải quyết những hạn chế của phương pháp quản lý truyền thống, cải thiện hiệu suất kinh doanh, tiết kiệm thời gian và chi phí.</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D278B-DD4A-2E73-4100-22D5271C8D6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75A64A0-F777-7EFD-B526-54A62F915D91}"/>
              </a:ext>
            </a:extLst>
          </p:cNvPr>
          <p:cNvSpPr/>
          <p:nvPr/>
        </p:nvSpPr>
        <p:spPr>
          <a:xfrm>
            <a:off x="660440" y="655677"/>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3200" b="1"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3200" b="1" dirty="0">
                <a:solidFill>
                  <a:srgbClr val="201B18"/>
                </a:solidFill>
                <a:latin typeface="Times New Roman" panose="02020603050405020304" pitchFamily="18" charset="0"/>
                <a:ea typeface="Platypi Medium" pitchFamily="34" charset="-122"/>
                <a:cs typeface="Times New Roman" panose="02020603050405020304" pitchFamily="18" charset="0"/>
              </a:rPr>
              <a:t>các chức năng nghiệp vụ</a:t>
            </a:r>
            <a:endParaRPr lang="en-US" sz="3200" b="1"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58C4E5F5-C208-F411-6F81-D26E84E0A5E0}"/>
              </a:ext>
            </a:extLst>
          </p:cNvPr>
          <p:cNvSpPr/>
          <p:nvPr/>
        </p:nvSpPr>
        <p:spPr>
          <a:xfrm>
            <a:off x="1835418" y="5848350"/>
            <a:ext cx="2835235" cy="354330"/>
          </a:xfrm>
          <a:prstGeom prst="rect">
            <a:avLst/>
          </a:prstGeom>
          <a:noFill/>
          <a:ln/>
        </p:spPr>
        <p:txBody>
          <a:bodyPr wrap="none" lIns="0" tIns="0" rIns="0" bIns="0" rtlCol="0" anchor="t"/>
          <a:lstStyle/>
          <a:p>
            <a:pPr marL="0" indent="0">
              <a:lnSpc>
                <a:spcPts val="2750"/>
              </a:lnSpc>
              <a:buNone/>
            </a:pPr>
            <a:r>
              <a:rPr lang="vi-VN" sz="2200" dirty="0">
                <a:latin typeface="Times New Roman" panose="02020603050405020304" pitchFamily="18" charset="0"/>
                <a:cs typeface="Times New Roman" panose="02020603050405020304" pitchFamily="18" charset="0"/>
              </a:rPr>
              <a:t>Giao diện đăng nhập</a:t>
            </a:r>
            <a:endParaRPr lang="en-US" sz="2200"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DB3A6C45-ADED-43C2-06B4-8E52D7748F6F}"/>
              </a:ext>
            </a:extLst>
          </p:cNvPr>
          <p:cNvSpPr/>
          <p:nvPr/>
        </p:nvSpPr>
        <p:spPr>
          <a:xfrm>
            <a:off x="9993828" y="5848350"/>
            <a:ext cx="4636572" cy="639604"/>
          </a:xfrm>
          <a:prstGeom prst="rect">
            <a:avLst/>
          </a:prstGeom>
          <a:noFill/>
          <a:ln/>
        </p:spPr>
        <p:txBody>
          <a:bodyPr wrap="square" lIns="0" tIns="0" rIns="0" bIns="0" rtlCol="0" anchor="t"/>
          <a:lstStyle/>
          <a:p>
            <a:pPr marL="0" indent="0">
              <a:lnSpc>
                <a:spcPts val="2750"/>
              </a:lnSpc>
              <a:buNone/>
            </a:pPr>
            <a:r>
              <a:rPr lang="vi-VN" sz="2200">
                <a:solidFill>
                  <a:srgbClr val="201B18"/>
                </a:solidFill>
                <a:latin typeface="Times New Roman" panose="02020603050405020304" pitchFamily="18" charset="0"/>
                <a:ea typeface="Platypi Medium" pitchFamily="34" charset="-122"/>
                <a:cs typeface="Times New Roman" panose="02020603050405020304" pitchFamily="18" charset="0"/>
              </a:rPr>
              <a:t>Giao diện nhập sản phẩm</a:t>
            </a:r>
            <a:endParaRPr lang="en-US" sz="2200"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56092FED-2F3F-527E-9C1D-DAE6A332A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6100" y="1240630"/>
            <a:ext cx="7486650" cy="411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Hình ảnh 3">
            <a:extLst>
              <a:ext uri="{FF2B5EF4-FFF2-40B4-BE49-F238E27FC236}">
                <a16:creationId xmlns:a16="http://schemas.microsoft.com/office/drawing/2014/main" id="{9A5D46B2-C1E8-3DE1-CBA9-38923B012B8C}"/>
              </a:ext>
            </a:extLst>
          </p:cNvPr>
          <p:cNvPicPr>
            <a:picLocks noChangeAspect="1"/>
          </p:cNvPicPr>
          <p:nvPr/>
        </p:nvPicPr>
        <p:blipFill>
          <a:blip r:embed="rId4"/>
          <a:stretch>
            <a:fillRect/>
          </a:stretch>
        </p:blipFill>
        <p:spPr>
          <a:xfrm>
            <a:off x="417740" y="1364456"/>
            <a:ext cx="6306910" cy="4112419"/>
          </a:xfrm>
          <a:prstGeom prst="rect">
            <a:avLst/>
          </a:prstGeom>
        </p:spPr>
      </p:pic>
    </p:spTree>
    <p:extLst>
      <p:ext uri="{BB962C8B-B14F-4D97-AF65-F5344CB8AC3E}">
        <p14:creationId xmlns:p14="http://schemas.microsoft.com/office/powerpoint/2010/main" val="329552155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00F74-0C0D-726A-F733-23D3A5C762D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AF01770-AD49-D6CD-61FD-3743D6EB3E05}"/>
              </a:ext>
            </a:extLst>
          </p:cNvPr>
          <p:cNvSpPr/>
          <p:nvPr/>
        </p:nvSpPr>
        <p:spPr>
          <a:xfrm>
            <a:off x="660440" y="655677"/>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Giao </a:t>
            </a:r>
            <a:r>
              <a:rPr lang="en-US" sz="3200" b="1" dirty="0" err="1">
                <a:solidFill>
                  <a:srgbClr val="201B18"/>
                </a:solidFill>
                <a:latin typeface="Times New Roman" panose="02020603050405020304" pitchFamily="18" charset="0"/>
                <a:ea typeface="Platypi Medium" pitchFamily="34" charset="-122"/>
                <a:cs typeface="Times New Roman" panose="02020603050405020304" pitchFamily="18" charset="0"/>
              </a:rPr>
              <a:t>diện</a:t>
            </a: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 </a:t>
            </a:r>
            <a:r>
              <a:rPr lang="vi-VN" sz="3200" b="1" dirty="0">
                <a:solidFill>
                  <a:srgbClr val="201B18"/>
                </a:solidFill>
                <a:latin typeface="Times New Roman" panose="02020603050405020304" pitchFamily="18" charset="0"/>
                <a:ea typeface="Platypi Medium" pitchFamily="34" charset="-122"/>
                <a:cs typeface="Times New Roman" panose="02020603050405020304" pitchFamily="18" charset="0"/>
              </a:rPr>
              <a:t>các chức năng nghiệp vụ</a:t>
            </a:r>
            <a:endParaRPr lang="en-US" sz="3200" b="1"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DE31DD90-DE55-DED4-0F0F-149B22C2413B}"/>
              </a:ext>
            </a:extLst>
          </p:cNvPr>
          <p:cNvSpPr/>
          <p:nvPr/>
        </p:nvSpPr>
        <p:spPr>
          <a:xfrm>
            <a:off x="1835418" y="5848350"/>
            <a:ext cx="2835235" cy="354330"/>
          </a:xfrm>
          <a:prstGeom prst="rect">
            <a:avLst/>
          </a:prstGeom>
          <a:noFill/>
          <a:ln/>
        </p:spPr>
        <p:txBody>
          <a:bodyPr wrap="none" lIns="0" tIns="0" rIns="0" bIns="0" rtlCol="0" anchor="t"/>
          <a:lstStyle/>
          <a:p>
            <a:pPr marL="0" indent="0">
              <a:lnSpc>
                <a:spcPts val="2750"/>
              </a:lnSpc>
              <a:buNone/>
            </a:pPr>
            <a:r>
              <a:rPr lang="vi-VN" sz="2200" dirty="0">
                <a:latin typeface="Times New Roman" panose="02020603050405020304" pitchFamily="18" charset="0"/>
                <a:cs typeface="Times New Roman" panose="02020603050405020304" pitchFamily="18" charset="0"/>
              </a:rPr>
              <a:t>Giao diện lập hóa đơn</a:t>
            </a:r>
            <a:endParaRPr lang="en-US" sz="2200"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D289FFCA-6938-FEB6-7592-CEF36712D5FD}"/>
              </a:ext>
            </a:extLst>
          </p:cNvPr>
          <p:cNvSpPr/>
          <p:nvPr/>
        </p:nvSpPr>
        <p:spPr>
          <a:xfrm>
            <a:off x="9993828" y="5848350"/>
            <a:ext cx="4636572" cy="639604"/>
          </a:xfrm>
          <a:prstGeom prst="rect">
            <a:avLst/>
          </a:prstGeom>
          <a:noFill/>
          <a:ln/>
        </p:spPr>
        <p:txBody>
          <a:bodyPr wrap="square" lIns="0" tIns="0" rIns="0" bIns="0" rtlCol="0" anchor="t"/>
          <a:lstStyle/>
          <a:p>
            <a:pPr marL="0" indent="0">
              <a:lnSpc>
                <a:spcPts val="2750"/>
              </a:lnSpc>
              <a:buNone/>
            </a:pPr>
            <a:r>
              <a:rPr lang="vi-VN" sz="2200" dirty="0">
                <a:solidFill>
                  <a:srgbClr val="201B18"/>
                </a:solidFill>
                <a:latin typeface="Times New Roman" panose="02020603050405020304" pitchFamily="18" charset="0"/>
                <a:ea typeface="Platypi Medium" pitchFamily="34" charset="-122"/>
                <a:cs typeface="Times New Roman" panose="02020603050405020304" pitchFamily="18" charset="0"/>
              </a:rPr>
              <a:t>Giao diện thanh toán hóa đơn</a:t>
            </a:r>
            <a:endParaRPr lang="en-US" sz="2200" dirty="0">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A6F5854C-BC47-8659-7C66-D3A851DAC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30" y="1440656"/>
            <a:ext cx="6546770" cy="398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FCB6CF6B-FB93-7073-339E-0A4DD20A7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295" y="1516856"/>
            <a:ext cx="6605587" cy="391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43784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2491740"/>
            <a:ext cx="5670590"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Kết quả đạt được</a:t>
            </a:r>
            <a:endParaRPr lang="en-US" sz="3200" b="1" dirty="0">
              <a:latin typeface="Times New Roman" panose="02020603050405020304" pitchFamily="18" charset="0"/>
              <a:cs typeface="Times New Roman" panose="02020603050405020304" pitchFamily="18" charset="0"/>
            </a:endParaRPr>
          </a:p>
        </p:txBody>
      </p:sp>
      <p:sp>
        <p:nvSpPr>
          <p:cNvPr id="3" name="Shape 1"/>
          <p:cNvSpPr/>
          <p:nvPr/>
        </p:nvSpPr>
        <p:spPr>
          <a:xfrm>
            <a:off x="793790" y="3795832"/>
            <a:ext cx="396835" cy="396835"/>
          </a:xfrm>
          <a:prstGeom prst="roundRect">
            <a:avLst>
              <a:gd name="adj" fmla="val 8574"/>
            </a:avLst>
          </a:prstGeom>
          <a:solidFill>
            <a:schemeClr val="bg2">
              <a:lumMod val="90000"/>
            </a:schemeClr>
          </a:solidFill>
          <a:ln/>
        </p:spPr>
        <p:txBody>
          <a:bodyPr/>
          <a:lstStyle/>
          <a:p>
            <a:endParaRPr lang="vi-VN" dirty="0">
              <a:latin typeface="Times New Roman" panose="02020603050405020304" pitchFamily="18" charset="0"/>
              <a:cs typeface="Times New Roman" panose="02020603050405020304" pitchFamily="18" charset="0"/>
            </a:endParaRPr>
          </a:p>
        </p:txBody>
      </p:sp>
      <p:sp>
        <p:nvSpPr>
          <p:cNvPr id="4" name="Text 2"/>
          <p:cNvSpPr/>
          <p:nvPr/>
        </p:nvSpPr>
        <p:spPr>
          <a:xfrm>
            <a:off x="1417439" y="37958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Times New Roman" panose="02020603050405020304" pitchFamily="18" charset="0"/>
                <a:ea typeface="Platypi Medium" pitchFamily="34" charset="-122"/>
                <a:cs typeface="Times New Roman" panose="02020603050405020304" pitchFamily="18" charset="0"/>
              </a:rPr>
              <a:t>Hệ thống tối ưu</a:t>
            </a:r>
            <a:endParaRPr lang="en-US" sz="2200" dirty="0">
              <a:latin typeface="Times New Roman" panose="02020603050405020304" pitchFamily="18" charset="0"/>
              <a:cs typeface="Times New Roman" panose="02020603050405020304" pitchFamily="18" charset="0"/>
            </a:endParaRPr>
          </a:p>
        </p:txBody>
      </p:sp>
      <p:sp>
        <p:nvSpPr>
          <p:cNvPr id="5" name="Text 3"/>
          <p:cNvSpPr/>
          <p:nvPr/>
        </p:nvSpPr>
        <p:spPr>
          <a:xfrm>
            <a:off x="1417439" y="4286250"/>
            <a:ext cx="3572708" cy="1088708"/>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Hệ thống được thiết kế với cấu trúc tối ưu, dễ dàng quản lý và nâng cấp.</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5216962" y="3795832"/>
            <a:ext cx="396835" cy="396835"/>
          </a:xfrm>
          <a:prstGeom prst="roundRect">
            <a:avLst>
              <a:gd name="adj" fmla="val 8574"/>
            </a:avLst>
          </a:prstGeom>
          <a:solidFill>
            <a:srgbClr val="F9F7F7"/>
          </a:solidFill>
          <a:ln/>
        </p:spPr>
        <p:txBody>
          <a:bodyPr/>
          <a:lstStyle/>
          <a:p>
            <a:endParaRPr lang="vi-VN">
              <a:latin typeface="Times New Roman" panose="02020603050405020304" pitchFamily="18" charset="0"/>
              <a:cs typeface="Times New Roman" panose="02020603050405020304" pitchFamily="18" charset="0"/>
            </a:endParaRPr>
          </a:p>
        </p:txBody>
      </p:sp>
      <p:sp>
        <p:nvSpPr>
          <p:cNvPr id="7" name="Text 5"/>
          <p:cNvSpPr/>
          <p:nvPr/>
        </p:nvSpPr>
        <p:spPr>
          <a:xfrm>
            <a:off x="5840611" y="37958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Times New Roman" panose="02020603050405020304" pitchFamily="18" charset="0"/>
                <a:ea typeface="Platypi Medium" pitchFamily="34" charset="-122"/>
                <a:cs typeface="Times New Roman" panose="02020603050405020304" pitchFamily="18" charset="0"/>
              </a:rPr>
              <a:t>Chức năng đầy đủ</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5840611" y="4286250"/>
            <a:ext cx="3572708"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Hệ thống đã xây dựng được các chức năng cơ bản cần thiết cho việc quản lý một cửa hàng điện thoại di động.</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9640133" y="3795832"/>
            <a:ext cx="396835" cy="396835"/>
          </a:xfrm>
          <a:prstGeom prst="roundRect">
            <a:avLst>
              <a:gd name="adj" fmla="val 8574"/>
            </a:avLst>
          </a:prstGeom>
          <a:solidFill>
            <a:srgbClr val="F9F7F7"/>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0" name="Text 8"/>
          <p:cNvSpPr/>
          <p:nvPr/>
        </p:nvSpPr>
        <p:spPr>
          <a:xfrm>
            <a:off x="10263783" y="3795832"/>
            <a:ext cx="2848808"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Times New Roman" panose="02020603050405020304" pitchFamily="18" charset="0"/>
                <a:ea typeface="Platypi Medium" pitchFamily="34" charset="-122"/>
                <a:cs typeface="Times New Roman" panose="02020603050405020304" pitchFamily="18" charset="0"/>
              </a:rPr>
              <a:t>Giao diện thân thiện</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10263783" y="4286250"/>
            <a:ext cx="3572708" cy="72580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Times New Roman" panose="02020603050405020304" pitchFamily="18" charset="0"/>
                <a:ea typeface="Source Serif Pro" pitchFamily="34" charset="-122"/>
                <a:cs typeface="Times New Roman" panose="02020603050405020304" pitchFamily="18" charset="0"/>
              </a:rPr>
              <a:t>Xây dựng được giao diện người dùng trực quan, dễ sử dụng.</a:t>
            </a:r>
            <a:endParaRPr lang="en-US" sz="1750" dirty="0">
              <a:latin typeface="Times New Roman" panose="02020603050405020304" pitchFamily="18" charset="0"/>
              <a:cs typeface="Times New Roman" panose="02020603050405020304" pitchFamily="18" charset="0"/>
            </a:endParaRPr>
          </a:p>
        </p:txBody>
      </p:sp>
      <p:sp>
        <p:nvSpPr>
          <p:cNvPr id="12" name="Shape 1">
            <a:extLst>
              <a:ext uri="{FF2B5EF4-FFF2-40B4-BE49-F238E27FC236}">
                <a16:creationId xmlns:a16="http://schemas.microsoft.com/office/drawing/2014/main" id="{A7F41D48-458C-A999-779D-A08D088F63DA}"/>
              </a:ext>
            </a:extLst>
          </p:cNvPr>
          <p:cNvSpPr/>
          <p:nvPr/>
        </p:nvSpPr>
        <p:spPr>
          <a:xfrm>
            <a:off x="5196303" y="3795831"/>
            <a:ext cx="396835" cy="396835"/>
          </a:xfrm>
          <a:prstGeom prst="roundRect">
            <a:avLst>
              <a:gd name="adj" fmla="val 8574"/>
            </a:avLst>
          </a:prstGeom>
          <a:solidFill>
            <a:schemeClr val="bg2">
              <a:lumMod val="90000"/>
            </a:schemeClr>
          </a:solidFill>
          <a:ln/>
        </p:spPr>
        <p:txBody>
          <a:bodyPr/>
          <a:lstStyle/>
          <a:p>
            <a:endParaRPr lang="vi-VN" dirty="0">
              <a:latin typeface="Times New Roman" panose="02020603050405020304" pitchFamily="18" charset="0"/>
              <a:cs typeface="Times New Roman" panose="02020603050405020304" pitchFamily="18" charset="0"/>
            </a:endParaRPr>
          </a:p>
        </p:txBody>
      </p:sp>
      <p:sp>
        <p:nvSpPr>
          <p:cNvPr id="13" name="Shape 1">
            <a:extLst>
              <a:ext uri="{FF2B5EF4-FFF2-40B4-BE49-F238E27FC236}">
                <a16:creationId xmlns:a16="http://schemas.microsoft.com/office/drawing/2014/main" id="{EF358C99-B328-DD7F-A69E-9C9971C36AE0}"/>
              </a:ext>
            </a:extLst>
          </p:cNvPr>
          <p:cNvSpPr/>
          <p:nvPr/>
        </p:nvSpPr>
        <p:spPr>
          <a:xfrm>
            <a:off x="9658322" y="3797943"/>
            <a:ext cx="396835" cy="396835"/>
          </a:xfrm>
          <a:prstGeom prst="roundRect">
            <a:avLst>
              <a:gd name="adj" fmla="val 8574"/>
            </a:avLst>
          </a:prstGeom>
          <a:solidFill>
            <a:schemeClr val="bg2">
              <a:lumMod val="90000"/>
            </a:schemeClr>
          </a:solidFill>
          <a:ln/>
        </p:spPr>
        <p:txBody>
          <a:bodyPr/>
          <a:lstStyle/>
          <a:p>
            <a:endParaRPr lang="vi-VN"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8197" y="2348746"/>
            <a:ext cx="4998006" cy="3531989"/>
          </a:xfrm>
          <a:prstGeom prst="rect">
            <a:avLst/>
          </a:prstGeom>
        </p:spPr>
      </p:pic>
      <p:sp>
        <p:nvSpPr>
          <p:cNvPr id="4" name="Text 0"/>
          <p:cNvSpPr/>
          <p:nvPr/>
        </p:nvSpPr>
        <p:spPr>
          <a:xfrm>
            <a:off x="683538" y="538520"/>
            <a:ext cx="4882634" cy="610314"/>
          </a:xfrm>
          <a:prstGeom prst="rect">
            <a:avLst/>
          </a:prstGeom>
          <a:noFill/>
          <a:ln/>
        </p:spPr>
        <p:txBody>
          <a:bodyPr wrap="none" lIns="0" tIns="0" rIns="0" bIns="0" rtlCol="0" anchor="t"/>
          <a:lstStyle/>
          <a:p>
            <a:pPr marL="0" indent="0">
              <a:lnSpc>
                <a:spcPts val="480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Hướng phát triển</a:t>
            </a:r>
            <a:endParaRPr lang="en-US" sz="3200" b="1" dirty="0">
              <a:latin typeface="Times New Roman" panose="02020603050405020304" pitchFamily="18" charset="0"/>
              <a:cs typeface="Times New Roman" panose="02020603050405020304" pitchFamily="18" charset="0"/>
            </a:endParaRPr>
          </a:p>
        </p:txBody>
      </p:sp>
      <p:pic>
        <p:nvPicPr>
          <p:cNvPr id="5" name="Image 2" descr="preencoded.png"/>
          <p:cNvPicPr>
            <a:picLocks noChangeAspect="1"/>
          </p:cNvPicPr>
          <p:nvPr/>
        </p:nvPicPr>
        <p:blipFill>
          <a:blip r:embed="rId5"/>
          <a:stretch>
            <a:fillRect/>
          </a:stretch>
        </p:blipFill>
        <p:spPr>
          <a:xfrm>
            <a:off x="683538" y="1441728"/>
            <a:ext cx="976432" cy="1562338"/>
          </a:xfrm>
          <a:prstGeom prst="rect">
            <a:avLst/>
          </a:prstGeom>
        </p:spPr>
      </p:pic>
      <p:sp>
        <p:nvSpPr>
          <p:cNvPr id="6" name="Text 1"/>
          <p:cNvSpPr/>
          <p:nvPr/>
        </p:nvSpPr>
        <p:spPr>
          <a:xfrm>
            <a:off x="1952863" y="1636990"/>
            <a:ext cx="2441258" cy="305038"/>
          </a:xfrm>
          <a:prstGeom prst="rect">
            <a:avLst/>
          </a:prstGeom>
          <a:noFill/>
          <a:ln/>
        </p:spPr>
        <p:txBody>
          <a:bodyPr wrap="none" lIns="0" tIns="0" rIns="0" bIns="0" rtlCol="0" anchor="t"/>
          <a:lstStyle/>
          <a:p>
            <a:pPr marL="0" indent="0" algn="l">
              <a:lnSpc>
                <a:spcPts val="2400"/>
              </a:lnSpc>
              <a:buNone/>
            </a:pPr>
            <a:r>
              <a:rPr lang="en-US" sz="1900" dirty="0">
                <a:solidFill>
                  <a:srgbClr val="504C49"/>
                </a:solidFill>
                <a:latin typeface="Times New Roman" panose="02020603050405020304" pitchFamily="18" charset="0"/>
                <a:ea typeface="Platypi Medium" pitchFamily="34" charset="-122"/>
                <a:cs typeface="Times New Roman" panose="02020603050405020304" pitchFamily="18" charset="0"/>
              </a:rPr>
              <a:t>Nâng cao chức năng</a:t>
            </a:r>
            <a:endParaRPr lang="en-US" sz="1900" dirty="0">
              <a:latin typeface="Times New Roman" panose="02020603050405020304" pitchFamily="18" charset="0"/>
              <a:cs typeface="Times New Roman" panose="02020603050405020304" pitchFamily="18" charset="0"/>
            </a:endParaRPr>
          </a:p>
        </p:txBody>
      </p:sp>
      <p:sp>
        <p:nvSpPr>
          <p:cNvPr id="7" name="Text 2"/>
          <p:cNvSpPr/>
          <p:nvPr/>
        </p:nvSpPr>
        <p:spPr>
          <a:xfrm>
            <a:off x="1952863" y="2059186"/>
            <a:ext cx="6507599" cy="312420"/>
          </a:xfrm>
          <a:prstGeom prst="rect">
            <a:avLst/>
          </a:prstGeom>
          <a:noFill/>
          <a:ln/>
        </p:spPr>
        <p:txBody>
          <a:bodyPr wrap="none" lIns="0" tIns="0" rIns="0" bIns="0" rtlCol="0" anchor="t"/>
          <a:lstStyle/>
          <a:p>
            <a:pPr marL="0" indent="0" algn="l">
              <a:lnSpc>
                <a:spcPts val="24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Cải thiện các chức năng hiện có, nâng cao tính chuyên nghiệp và hiệu quả.</a:t>
            </a:r>
            <a:endParaRPr lang="en-US" dirty="0">
              <a:latin typeface="Times New Roman" panose="02020603050405020304" pitchFamily="18" charset="0"/>
              <a:cs typeface="Times New Roman" panose="02020603050405020304" pitchFamily="18" charset="0"/>
            </a:endParaRPr>
          </a:p>
        </p:txBody>
      </p:sp>
      <p:pic>
        <p:nvPicPr>
          <p:cNvPr id="8" name="Image 3" descr="preencoded.png"/>
          <p:cNvPicPr>
            <a:picLocks noChangeAspect="1"/>
          </p:cNvPicPr>
          <p:nvPr/>
        </p:nvPicPr>
        <p:blipFill>
          <a:blip r:embed="rId6"/>
          <a:stretch>
            <a:fillRect/>
          </a:stretch>
        </p:blipFill>
        <p:spPr>
          <a:xfrm>
            <a:off x="683538" y="3004066"/>
            <a:ext cx="976432" cy="1562338"/>
          </a:xfrm>
          <a:prstGeom prst="rect">
            <a:avLst/>
          </a:prstGeom>
        </p:spPr>
      </p:pic>
      <p:sp>
        <p:nvSpPr>
          <p:cNvPr id="9" name="Text 3"/>
          <p:cNvSpPr/>
          <p:nvPr/>
        </p:nvSpPr>
        <p:spPr>
          <a:xfrm>
            <a:off x="1952863" y="3199328"/>
            <a:ext cx="2441258" cy="305038"/>
          </a:xfrm>
          <a:prstGeom prst="rect">
            <a:avLst/>
          </a:prstGeom>
          <a:noFill/>
          <a:ln/>
        </p:spPr>
        <p:txBody>
          <a:bodyPr wrap="none" lIns="0" tIns="0" rIns="0" bIns="0" rtlCol="0" anchor="t"/>
          <a:lstStyle/>
          <a:p>
            <a:pPr marL="0" indent="0" algn="l">
              <a:lnSpc>
                <a:spcPts val="2400"/>
              </a:lnSpc>
              <a:buNone/>
            </a:pPr>
            <a:r>
              <a:rPr lang="en-US" sz="1900" dirty="0">
                <a:solidFill>
                  <a:srgbClr val="504C49"/>
                </a:solidFill>
                <a:latin typeface="Times New Roman" panose="02020603050405020304" pitchFamily="18" charset="0"/>
                <a:ea typeface="Platypi Medium" pitchFamily="34" charset="-122"/>
                <a:cs typeface="Times New Roman" panose="02020603050405020304" pitchFamily="18" charset="0"/>
              </a:rPr>
              <a:t>Phân tích chi tiết</a:t>
            </a:r>
            <a:endParaRPr lang="en-US" sz="1900" dirty="0">
              <a:latin typeface="Times New Roman" panose="02020603050405020304" pitchFamily="18" charset="0"/>
              <a:cs typeface="Times New Roman" panose="02020603050405020304" pitchFamily="18" charset="0"/>
            </a:endParaRPr>
          </a:p>
        </p:txBody>
      </p:sp>
      <p:sp>
        <p:nvSpPr>
          <p:cNvPr id="10" name="Text 4"/>
          <p:cNvSpPr/>
          <p:nvPr/>
        </p:nvSpPr>
        <p:spPr>
          <a:xfrm>
            <a:off x="1952863" y="3621524"/>
            <a:ext cx="6507599" cy="624840"/>
          </a:xfrm>
          <a:prstGeom prst="rect">
            <a:avLst/>
          </a:prstGeom>
          <a:noFill/>
          <a:ln/>
        </p:spPr>
        <p:txBody>
          <a:bodyPr wrap="square" lIns="0" tIns="0" rIns="0" bIns="0" rtlCol="0" anchor="t"/>
          <a:lstStyle/>
          <a:p>
            <a:pPr marL="0" indent="0" algn="l">
              <a:lnSpc>
                <a:spcPts val="24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Phân tích các báo cáo thống kê chi tiết và linh hoạt hơn, cho phép tuỳ chỉnh và xuất báo cáo cho nhiều định dạng khác nhau.</a:t>
            </a:r>
            <a:endParaRPr lang="en-US" dirty="0">
              <a:latin typeface="Times New Roman" panose="02020603050405020304" pitchFamily="18" charset="0"/>
              <a:cs typeface="Times New Roman" panose="02020603050405020304" pitchFamily="18" charset="0"/>
            </a:endParaRPr>
          </a:p>
        </p:txBody>
      </p:sp>
      <p:pic>
        <p:nvPicPr>
          <p:cNvPr id="11" name="Image 4" descr="preencoded.png"/>
          <p:cNvPicPr>
            <a:picLocks noChangeAspect="1"/>
          </p:cNvPicPr>
          <p:nvPr/>
        </p:nvPicPr>
        <p:blipFill>
          <a:blip r:embed="rId7"/>
          <a:stretch>
            <a:fillRect/>
          </a:stretch>
        </p:blipFill>
        <p:spPr>
          <a:xfrm>
            <a:off x="683538" y="4566404"/>
            <a:ext cx="976432" cy="1562338"/>
          </a:xfrm>
          <a:prstGeom prst="rect">
            <a:avLst/>
          </a:prstGeom>
        </p:spPr>
      </p:pic>
      <p:sp>
        <p:nvSpPr>
          <p:cNvPr id="12" name="Text 5"/>
          <p:cNvSpPr/>
          <p:nvPr/>
        </p:nvSpPr>
        <p:spPr>
          <a:xfrm>
            <a:off x="1952863" y="4761667"/>
            <a:ext cx="2873693" cy="305038"/>
          </a:xfrm>
          <a:prstGeom prst="rect">
            <a:avLst/>
          </a:prstGeom>
          <a:noFill/>
          <a:ln/>
        </p:spPr>
        <p:txBody>
          <a:bodyPr wrap="none" lIns="0" tIns="0" rIns="0" bIns="0" rtlCol="0" anchor="t"/>
          <a:lstStyle/>
          <a:p>
            <a:pPr marL="0" indent="0" algn="l">
              <a:lnSpc>
                <a:spcPts val="2400"/>
              </a:lnSpc>
              <a:buNone/>
            </a:pPr>
            <a:r>
              <a:rPr lang="en-US" sz="1900" dirty="0">
                <a:solidFill>
                  <a:srgbClr val="504C49"/>
                </a:solidFill>
                <a:latin typeface="Times New Roman" panose="02020603050405020304" pitchFamily="18" charset="0"/>
                <a:ea typeface="Platypi Medium" pitchFamily="34" charset="-122"/>
                <a:cs typeface="Times New Roman" panose="02020603050405020304" pitchFamily="18" charset="0"/>
              </a:rPr>
              <a:t>Tăng cường trải nghiệm</a:t>
            </a:r>
            <a:endParaRPr lang="en-US" sz="1900" dirty="0">
              <a:latin typeface="Times New Roman" panose="02020603050405020304" pitchFamily="18" charset="0"/>
              <a:cs typeface="Times New Roman" panose="02020603050405020304" pitchFamily="18" charset="0"/>
            </a:endParaRPr>
          </a:p>
        </p:txBody>
      </p:sp>
      <p:sp>
        <p:nvSpPr>
          <p:cNvPr id="13" name="Text 6"/>
          <p:cNvSpPr/>
          <p:nvPr/>
        </p:nvSpPr>
        <p:spPr>
          <a:xfrm>
            <a:off x="1952863" y="5183862"/>
            <a:ext cx="6507599" cy="312420"/>
          </a:xfrm>
          <a:prstGeom prst="rect">
            <a:avLst/>
          </a:prstGeom>
          <a:noFill/>
          <a:ln/>
        </p:spPr>
        <p:txBody>
          <a:bodyPr wrap="none" lIns="0" tIns="0" rIns="0" bIns="0" rtlCol="0" anchor="t"/>
          <a:lstStyle/>
          <a:p>
            <a:pPr marL="0" indent="0" algn="l">
              <a:lnSpc>
                <a:spcPts val="24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Thêm các thông báo và gợi ý để nâng cao trải nghiệm người dùng.</a:t>
            </a:r>
            <a:endParaRPr lang="en-US" dirty="0">
              <a:latin typeface="Times New Roman" panose="02020603050405020304" pitchFamily="18" charset="0"/>
              <a:cs typeface="Times New Roman" panose="02020603050405020304" pitchFamily="18" charset="0"/>
            </a:endParaRPr>
          </a:p>
        </p:txBody>
      </p:sp>
      <p:pic>
        <p:nvPicPr>
          <p:cNvPr id="14" name="Image 5" descr="preencoded.png"/>
          <p:cNvPicPr>
            <a:picLocks noChangeAspect="1"/>
          </p:cNvPicPr>
          <p:nvPr/>
        </p:nvPicPr>
        <p:blipFill>
          <a:blip r:embed="rId8"/>
          <a:stretch>
            <a:fillRect/>
          </a:stretch>
        </p:blipFill>
        <p:spPr>
          <a:xfrm>
            <a:off x="683538" y="6128742"/>
            <a:ext cx="976432" cy="1562338"/>
          </a:xfrm>
          <a:prstGeom prst="rect">
            <a:avLst/>
          </a:prstGeom>
        </p:spPr>
      </p:pic>
      <p:sp>
        <p:nvSpPr>
          <p:cNvPr id="15" name="Text 7"/>
          <p:cNvSpPr/>
          <p:nvPr/>
        </p:nvSpPr>
        <p:spPr>
          <a:xfrm>
            <a:off x="1952863" y="6324005"/>
            <a:ext cx="3770948" cy="305038"/>
          </a:xfrm>
          <a:prstGeom prst="rect">
            <a:avLst/>
          </a:prstGeom>
          <a:noFill/>
          <a:ln/>
        </p:spPr>
        <p:txBody>
          <a:bodyPr wrap="none" lIns="0" tIns="0" rIns="0" bIns="0" rtlCol="0" anchor="t"/>
          <a:lstStyle/>
          <a:p>
            <a:pPr marL="0" indent="0" algn="l">
              <a:lnSpc>
                <a:spcPts val="2400"/>
              </a:lnSpc>
              <a:buNone/>
            </a:pPr>
            <a:r>
              <a:rPr lang="en-US" sz="1900" dirty="0">
                <a:solidFill>
                  <a:srgbClr val="504C49"/>
                </a:solidFill>
                <a:latin typeface="Times New Roman" panose="02020603050405020304" pitchFamily="18" charset="0"/>
                <a:ea typeface="Platypi Medium" pitchFamily="34" charset="-122"/>
                <a:cs typeface="Times New Roman" panose="02020603050405020304" pitchFamily="18" charset="0"/>
              </a:rPr>
              <a:t>Tích hợp thanh toán trực tuyến</a:t>
            </a:r>
            <a:endParaRPr lang="en-US" sz="1900" dirty="0">
              <a:latin typeface="Times New Roman" panose="02020603050405020304" pitchFamily="18" charset="0"/>
              <a:cs typeface="Times New Roman" panose="02020603050405020304" pitchFamily="18" charset="0"/>
            </a:endParaRPr>
          </a:p>
        </p:txBody>
      </p:sp>
      <p:sp>
        <p:nvSpPr>
          <p:cNvPr id="16" name="Text 8"/>
          <p:cNvSpPr/>
          <p:nvPr/>
        </p:nvSpPr>
        <p:spPr>
          <a:xfrm>
            <a:off x="1952863" y="6746200"/>
            <a:ext cx="6507599" cy="624840"/>
          </a:xfrm>
          <a:prstGeom prst="rect">
            <a:avLst/>
          </a:prstGeom>
          <a:noFill/>
          <a:ln/>
        </p:spPr>
        <p:txBody>
          <a:bodyPr wrap="square" lIns="0" tIns="0" rIns="0" bIns="0" rtlCol="0" anchor="t"/>
          <a:lstStyle/>
          <a:p>
            <a:pPr marL="0" indent="0" algn="l">
              <a:lnSpc>
                <a:spcPts val="24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Tích hợp thêm các phương thức thanh toán trực tuyến để thuận tiện cho khách hàng.</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232122" y="5968293"/>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4" name="Hộp Văn bản 3">
            <a:extLst>
              <a:ext uri="{FF2B5EF4-FFF2-40B4-BE49-F238E27FC236}">
                <a16:creationId xmlns:a16="http://schemas.microsoft.com/office/drawing/2014/main" id="{C74D6CC2-F40F-09B5-A432-040043E3C65B}"/>
              </a:ext>
            </a:extLst>
          </p:cNvPr>
          <p:cNvSpPr txBox="1"/>
          <p:nvPr/>
        </p:nvSpPr>
        <p:spPr>
          <a:xfrm>
            <a:off x="4269291" y="705180"/>
            <a:ext cx="7334250" cy="847348"/>
          </a:xfrm>
          <a:prstGeom prst="rect">
            <a:avLst/>
          </a:prstGeom>
          <a:noFill/>
        </p:spPr>
        <p:txBody>
          <a:bodyPr wrap="square">
            <a:spAutoFit/>
          </a:bodyPr>
          <a:lstStyle/>
          <a:p>
            <a:pPr marL="0" indent="0" algn="just">
              <a:lnSpc>
                <a:spcPts val="5550"/>
              </a:lnSpc>
              <a:buNone/>
            </a:pPr>
            <a:r>
              <a:rPr lang="en-US" sz="7200" b="1" dirty="0">
                <a:solidFill>
                  <a:srgbClr val="201B18"/>
                </a:solidFill>
                <a:latin typeface="Times New Roman" panose="02020603050405020304" pitchFamily="18" charset="0"/>
                <a:ea typeface="Platypi Medium" pitchFamily="34" charset="-122"/>
                <a:cs typeface="Times New Roman" panose="02020603050405020304" pitchFamily="18" charset="0"/>
              </a:rPr>
              <a:t>THANK YOU</a:t>
            </a:r>
            <a:endParaRPr lang="en-US" sz="72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sndAc>
          <p:stSnd>
            <p:snd r:embed="rId3" name="suction.wav"/>
          </p:stSnd>
        </p:sndAc>
      </p:transition>
    </mc:Choice>
    <mc:Fallback xmlns="">
      <p:transition spd="slow">
        <p:fade/>
        <p:sndAc>
          <p:stSnd>
            <p:snd r:embed="rId4"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3045976"/>
            <a:ext cx="5670590" cy="708779"/>
          </a:xfrm>
          <a:prstGeom prst="rect">
            <a:avLst/>
          </a:prstGeom>
          <a:noFill/>
          <a:ln/>
        </p:spPr>
        <p:txBody>
          <a:bodyPr wrap="none" lIns="0" tIns="0" rIns="0" bIns="0" rtlCol="0" anchor="t"/>
          <a:lstStyle/>
          <a:p>
            <a:pPr marL="0" indent="0">
              <a:lnSpc>
                <a:spcPts val="5550"/>
              </a:lnSpc>
              <a:buNone/>
            </a:pPr>
            <a:r>
              <a:rPr lang="en-US" sz="3200" dirty="0">
                <a:solidFill>
                  <a:srgbClr val="201B18"/>
                </a:solidFill>
                <a:latin typeface="Times New Roman" panose="02020603050405020304" pitchFamily="18" charset="0"/>
                <a:ea typeface="Platypi Medium" pitchFamily="34" charset="-122"/>
                <a:cs typeface="Times New Roman" panose="02020603050405020304" pitchFamily="18" charset="0"/>
              </a:rPr>
              <a:t>Mô tả đề tài</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4094917"/>
            <a:ext cx="13042821" cy="1088708"/>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Đề tài tập trung vào việc xây dựng một hệ thống quản lý cửa hàng điện thoại di động cung cấp giải pháp để nâng cao hiệu quả quản lý và trải nghiệm người dùng. Hệ thống tích hợp giao diện thân thiện và trực quan, cho phép thực hiện các tác vụ nhanh chóng và chính xác, tăng cường khả năng cạnh tranh trên thị trường và đáp ứng các nhu cầu đa dạng của khách hàng.</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033826"/>
            <a:ext cx="7134344" cy="708779"/>
          </a:xfrm>
          <a:prstGeom prst="rect">
            <a:avLst/>
          </a:prstGeom>
          <a:noFill/>
          <a:ln/>
        </p:spPr>
        <p:txBody>
          <a:bodyPr wrap="none" lIns="0" tIns="0" rIns="0" bIns="0" rtlCol="0" anchor="t"/>
          <a:lstStyle/>
          <a:p>
            <a:pPr marL="0" indent="0">
              <a:lnSpc>
                <a:spcPts val="55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Yêu cầu nghiệp vụ chi tiết</a:t>
            </a:r>
            <a:endParaRPr lang="en-US" sz="3200" b="1" dirty="0">
              <a:latin typeface="Times New Roman" panose="02020603050405020304" pitchFamily="18" charset="0"/>
              <a:cs typeface="Times New Roman" panose="02020603050405020304" pitchFamily="18" charset="0"/>
            </a:endParaRPr>
          </a:p>
        </p:txBody>
      </p:sp>
      <p:sp>
        <p:nvSpPr>
          <p:cNvPr id="3" name="Shape 1"/>
          <p:cNvSpPr/>
          <p:nvPr/>
        </p:nvSpPr>
        <p:spPr>
          <a:xfrm>
            <a:off x="793790" y="3082766"/>
            <a:ext cx="4196358" cy="3112889"/>
          </a:xfrm>
          <a:prstGeom prst="roundRect">
            <a:avLst>
              <a:gd name="adj" fmla="val 1093"/>
            </a:avLst>
          </a:prstGeom>
          <a:solidFill>
            <a:srgbClr val="F9F7F7"/>
          </a:solidFill>
          <a:ln/>
        </p:spPr>
        <p:txBody>
          <a:bodyPr/>
          <a:lstStyle/>
          <a:p>
            <a:endParaRPr lang="vi-VN">
              <a:latin typeface="Times New Roman" panose="02020603050405020304" pitchFamily="18" charset="0"/>
              <a:cs typeface="Times New Roman" panose="02020603050405020304" pitchFamily="18" charset="0"/>
            </a:endParaRPr>
          </a:p>
        </p:txBody>
      </p:sp>
      <p:sp>
        <p:nvSpPr>
          <p:cNvPr id="4" name="Text 2"/>
          <p:cNvSpPr/>
          <p:nvPr/>
        </p:nvSpPr>
        <p:spPr>
          <a:xfrm>
            <a:off x="1020604" y="3309580"/>
            <a:ext cx="2835235" cy="354330"/>
          </a:xfrm>
          <a:prstGeom prst="rect">
            <a:avLst/>
          </a:prstGeom>
          <a:noFill/>
          <a:ln/>
        </p:spPr>
        <p:txBody>
          <a:bodyPr wrap="none" lIns="0" tIns="0" rIns="0" bIns="0" rtlCol="0" anchor="t"/>
          <a:lstStyle/>
          <a:p>
            <a:pPr marL="0" indent="0">
              <a:lnSpc>
                <a:spcPts val="27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Quản lý hiệu quả</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1020604" y="3799999"/>
            <a:ext cx="3742730" cy="1814513"/>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Tối ưu hóa quy trình, tự động hóa các quy trình làm việc từ nhập hàng, xuất hàng, quản lý kho, đến bán hàng, giúp giảm thiểu thời gian và công sức.</a:t>
            </a:r>
            <a:endParaRPr lang="en-US" dirty="0">
              <a:latin typeface="Times New Roman" panose="02020603050405020304" pitchFamily="18" charset="0"/>
              <a:cs typeface="Times New Roman" panose="02020603050405020304" pitchFamily="18" charset="0"/>
            </a:endParaRPr>
          </a:p>
        </p:txBody>
      </p:sp>
      <p:sp>
        <p:nvSpPr>
          <p:cNvPr id="6" name="Shape 4"/>
          <p:cNvSpPr/>
          <p:nvPr/>
        </p:nvSpPr>
        <p:spPr>
          <a:xfrm>
            <a:off x="5216962" y="3082766"/>
            <a:ext cx="4196358" cy="3112889"/>
          </a:xfrm>
          <a:prstGeom prst="roundRect">
            <a:avLst>
              <a:gd name="adj" fmla="val 1093"/>
            </a:avLst>
          </a:prstGeom>
          <a:solidFill>
            <a:srgbClr val="F9F7F7"/>
          </a:solidFill>
          <a:ln/>
        </p:spPr>
        <p:txBody>
          <a:bodyPr/>
          <a:lstStyle/>
          <a:p>
            <a:endParaRPr lang="vi-VN">
              <a:latin typeface="Times New Roman" panose="02020603050405020304" pitchFamily="18" charset="0"/>
              <a:cs typeface="Times New Roman" panose="02020603050405020304" pitchFamily="18" charset="0"/>
            </a:endParaRPr>
          </a:p>
        </p:txBody>
      </p:sp>
      <p:sp>
        <p:nvSpPr>
          <p:cNvPr id="7" name="Text 5"/>
          <p:cNvSpPr/>
          <p:nvPr/>
        </p:nvSpPr>
        <p:spPr>
          <a:xfrm>
            <a:off x="5443776" y="3309580"/>
            <a:ext cx="3742730" cy="708660"/>
          </a:xfrm>
          <a:prstGeom prst="rect">
            <a:avLst/>
          </a:prstGeom>
          <a:noFill/>
          <a:ln/>
        </p:spPr>
        <p:txBody>
          <a:bodyPr wrap="square" lIns="0" tIns="0" rIns="0" bIns="0" rtlCol="0" anchor="t"/>
          <a:lstStyle/>
          <a:p>
            <a:pPr marL="0" indent="0">
              <a:lnSpc>
                <a:spcPts val="27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Nâng cao hiệu quả kinh doanh</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5443776" y="3799999"/>
            <a:ext cx="3742730" cy="1814513"/>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Phân tích bán hàng, cung cấp các báo cáo thống kê về doanh thu, số lượng bán ra theo sản phẩm, nhân viên, khách hàng, thời gian. Đề xuất chiến lược kinh doanh phù hợp.</a:t>
            </a:r>
            <a:endParaRPr lang="en-US" dirty="0">
              <a:latin typeface="Times New Roman" panose="02020603050405020304" pitchFamily="18" charset="0"/>
              <a:cs typeface="Times New Roman" panose="02020603050405020304" pitchFamily="18" charset="0"/>
            </a:endParaRPr>
          </a:p>
        </p:txBody>
      </p:sp>
      <p:sp>
        <p:nvSpPr>
          <p:cNvPr id="9" name="Shape 7"/>
          <p:cNvSpPr/>
          <p:nvPr/>
        </p:nvSpPr>
        <p:spPr>
          <a:xfrm>
            <a:off x="9640133" y="3082766"/>
            <a:ext cx="4196358" cy="3112889"/>
          </a:xfrm>
          <a:prstGeom prst="roundRect">
            <a:avLst>
              <a:gd name="adj" fmla="val 1093"/>
            </a:avLst>
          </a:prstGeom>
          <a:solidFill>
            <a:srgbClr val="F9F7F7"/>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0" name="Text 8"/>
          <p:cNvSpPr/>
          <p:nvPr/>
        </p:nvSpPr>
        <p:spPr>
          <a:xfrm>
            <a:off x="9866948" y="3309580"/>
            <a:ext cx="3742730" cy="708660"/>
          </a:xfrm>
          <a:prstGeom prst="rect">
            <a:avLst/>
          </a:prstGeom>
          <a:noFill/>
          <a:ln/>
        </p:spPr>
        <p:txBody>
          <a:bodyPr wrap="square" lIns="0" tIns="0" rIns="0" bIns="0" rtlCol="0" anchor="t"/>
          <a:lstStyle/>
          <a:p>
            <a:pPr marL="0" indent="0">
              <a:lnSpc>
                <a:spcPts val="27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Cải thiện trải nghiệm khách hàng</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9866948" y="3799999"/>
            <a:ext cx="3742730" cy="1814513"/>
          </a:xfrm>
          <a:prstGeom prst="rect">
            <a:avLst/>
          </a:prstGeom>
          <a:noFill/>
          <a:ln/>
        </p:spPr>
        <p:txBody>
          <a:bodyPr wrap="square" lIns="0" tIns="0" rIns="0" bIns="0" rtlCol="0" anchor="t"/>
          <a:lstStyle/>
          <a:p>
            <a:pPr marL="0" indent="0">
              <a:lnSpc>
                <a:spcPts val="285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Tìm kiếm sản phẩm dễ dàng, so sánh giá, thanh toán nhanh chóng, giao diện thân thiện, chuyên nghiệp, thông tin sản phẩm rõ ràng, minh bạch.</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2714" y="772478"/>
            <a:ext cx="8215551" cy="681038"/>
          </a:xfrm>
          <a:prstGeom prst="rect">
            <a:avLst/>
          </a:prstGeom>
          <a:noFill/>
          <a:ln/>
        </p:spPr>
        <p:txBody>
          <a:bodyPr wrap="none" lIns="0" tIns="0" rIns="0" bIns="0" rtlCol="0" anchor="t"/>
          <a:lstStyle/>
          <a:p>
            <a:pPr marL="0" indent="0">
              <a:lnSpc>
                <a:spcPts val="53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Các nội dung nghiên cứu chính</a:t>
            </a:r>
            <a:endParaRPr lang="en-US" sz="3200" b="1" dirty="0">
              <a:latin typeface="Times New Roman" panose="02020603050405020304" pitchFamily="18" charset="0"/>
              <a:cs typeface="Times New Roman" panose="02020603050405020304" pitchFamily="18" charset="0"/>
            </a:endParaRPr>
          </a:p>
        </p:txBody>
      </p:sp>
      <p:sp>
        <p:nvSpPr>
          <p:cNvPr id="3" name="Shape 1"/>
          <p:cNvSpPr/>
          <p:nvPr/>
        </p:nvSpPr>
        <p:spPr>
          <a:xfrm>
            <a:off x="1074301" y="1780342"/>
            <a:ext cx="30480" cy="5676662"/>
          </a:xfrm>
          <a:prstGeom prst="roundRect">
            <a:avLst>
              <a:gd name="adj" fmla="val 107258"/>
            </a:avLst>
          </a:prstGeom>
          <a:solidFill>
            <a:srgbClr val="D8D4D4"/>
          </a:solidFill>
          <a:ln/>
        </p:spPr>
        <p:txBody>
          <a:bodyPr/>
          <a:lstStyle/>
          <a:p>
            <a:endParaRPr lang="vi-VN">
              <a:latin typeface="Times New Roman" panose="02020603050405020304" pitchFamily="18" charset="0"/>
              <a:cs typeface="Times New Roman" panose="02020603050405020304" pitchFamily="18" charset="0"/>
            </a:endParaRPr>
          </a:p>
        </p:txBody>
      </p:sp>
      <p:sp>
        <p:nvSpPr>
          <p:cNvPr id="4" name="Shape 2"/>
          <p:cNvSpPr/>
          <p:nvPr/>
        </p:nvSpPr>
        <p:spPr>
          <a:xfrm>
            <a:off x="1304211" y="2255401"/>
            <a:ext cx="762714" cy="30480"/>
          </a:xfrm>
          <a:prstGeom prst="roundRect">
            <a:avLst>
              <a:gd name="adj" fmla="val 107258"/>
            </a:avLst>
          </a:prstGeom>
          <a:solidFill>
            <a:srgbClr val="D8D4D4"/>
          </a:solidFill>
          <a:ln/>
        </p:spPr>
        <p:txBody>
          <a:bodyPr/>
          <a:lstStyle/>
          <a:p>
            <a:endParaRPr lang="vi-VN">
              <a:latin typeface="Times New Roman" panose="02020603050405020304" pitchFamily="18" charset="0"/>
              <a:cs typeface="Times New Roman" panose="02020603050405020304" pitchFamily="18" charset="0"/>
            </a:endParaRPr>
          </a:p>
        </p:txBody>
      </p:sp>
      <p:sp>
        <p:nvSpPr>
          <p:cNvPr id="5" name="Shape 3"/>
          <p:cNvSpPr/>
          <p:nvPr/>
        </p:nvSpPr>
        <p:spPr>
          <a:xfrm>
            <a:off x="844391" y="2025491"/>
            <a:ext cx="490299" cy="490299"/>
          </a:xfrm>
          <a:prstGeom prst="roundRect">
            <a:avLst>
              <a:gd name="adj" fmla="val 6668"/>
            </a:avLst>
          </a:prstGeom>
          <a:solidFill>
            <a:srgbClr val="F9F7F7"/>
          </a:solidFill>
          <a:ln/>
        </p:spPr>
        <p:txBody>
          <a:bodyPr/>
          <a:lstStyle/>
          <a:p>
            <a:endParaRPr lang="vi-VN">
              <a:latin typeface="Times New Roman" panose="02020603050405020304" pitchFamily="18" charset="0"/>
              <a:cs typeface="Times New Roman" panose="02020603050405020304" pitchFamily="18" charset="0"/>
            </a:endParaRPr>
          </a:p>
        </p:txBody>
      </p:sp>
      <p:sp>
        <p:nvSpPr>
          <p:cNvPr id="6" name="Text 4"/>
          <p:cNvSpPr/>
          <p:nvPr/>
        </p:nvSpPr>
        <p:spPr>
          <a:xfrm>
            <a:off x="1016079" y="2107168"/>
            <a:ext cx="146804" cy="326946"/>
          </a:xfrm>
          <a:prstGeom prst="rect">
            <a:avLst/>
          </a:prstGeom>
          <a:noFill/>
          <a:ln/>
        </p:spPr>
        <p:txBody>
          <a:bodyPr wrap="none" lIns="0" tIns="0" rIns="0" bIns="0" rtlCol="0" anchor="t"/>
          <a:lstStyle/>
          <a:p>
            <a:pPr marL="0" indent="0" algn="ctr">
              <a:lnSpc>
                <a:spcPts val="25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2288143" y="1998226"/>
            <a:ext cx="2915126" cy="340519"/>
          </a:xfrm>
          <a:prstGeom prst="rect">
            <a:avLst/>
          </a:prstGeom>
          <a:noFill/>
          <a:ln/>
        </p:spPr>
        <p:txBody>
          <a:bodyPr wrap="none" lIns="0" tIns="0" rIns="0" bIns="0" rtlCol="0" anchor="t"/>
          <a:lstStyle/>
          <a:p>
            <a:pPr marL="0" indent="0" algn="l">
              <a:lnSpc>
                <a:spcPts val="26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Tìm hiểu và phân tích</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2288143" y="2469475"/>
            <a:ext cx="11579543" cy="348734"/>
          </a:xfrm>
          <a:prstGeom prst="rect">
            <a:avLst/>
          </a:prstGeom>
          <a:noFill/>
          <a:ln/>
        </p:spPr>
        <p:txBody>
          <a:bodyPr wrap="none" lIns="0" tIns="0" rIns="0" bIns="0" rtlCol="0" anchor="t"/>
          <a:lstStyle/>
          <a:p>
            <a:pPr marL="0" indent="0" algn="l">
              <a:lnSpc>
                <a:spcPts val="270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Tìm hiểu những quy trình quản lý của các cửa hàng và những vấn đề còn hạn chế của hệ thống quản lý truyền thống.</a:t>
            </a:r>
            <a:endParaRPr lang="en-US" dirty="0">
              <a:latin typeface="Times New Roman" panose="02020603050405020304" pitchFamily="18" charset="0"/>
              <a:cs typeface="Times New Roman" panose="02020603050405020304" pitchFamily="18" charset="0"/>
            </a:endParaRPr>
          </a:p>
        </p:txBody>
      </p:sp>
      <p:sp>
        <p:nvSpPr>
          <p:cNvPr id="9" name="Shape 7"/>
          <p:cNvSpPr/>
          <p:nvPr/>
        </p:nvSpPr>
        <p:spPr>
          <a:xfrm>
            <a:off x="1304211" y="3729038"/>
            <a:ext cx="762714" cy="30480"/>
          </a:xfrm>
          <a:prstGeom prst="roundRect">
            <a:avLst>
              <a:gd name="adj" fmla="val 107258"/>
            </a:avLst>
          </a:prstGeom>
          <a:solidFill>
            <a:srgbClr val="D8D4D4"/>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0" name="Shape 8"/>
          <p:cNvSpPr/>
          <p:nvPr/>
        </p:nvSpPr>
        <p:spPr>
          <a:xfrm>
            <a:off x="844391" y="3499128"/>
            <a:ext cx="490299" cy="490299"/>
          </a:xfrm>
          <a:prstGeom prst="roundRect">
            <a:avLst>
              <a:gd name="adj" fmla="val 6668"/>
            </a:avLst>
          </a:prstGeom>
          <a:solidFill>
            <a:srgbClr val="F9F7F7"/>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1" name="Text 9"/>
          <p:cNvSpPr/>
          <p:nvPr/>
        </p:nvSpPr>
        <p:spPr>
          <a:xfrm>
            <a:off x="983933" y="3580805"/>
            <a:ext cx="211217" cy="326946"/>
          </a:xfrm>
          <a:prstGeom prst="rect">
            <a:avLst/>
          </a:prstGeom>
          <a:noFill/>
          <a:ln/>
        </p:spPr>
        <p:txBody>
          <a:bodyPr wrap="none" lIns="0" tIns="0" rIns="0" bIns="0" rtlCol="0" anchor="t"/>
          <a:lstStyle/>
          <a:p>
            <a:pPr marL="0" indent="0" algn="ctr">
              <a:lnSpc>
                <a:spcPts val="25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2288143" y="3471863"/>
            <a:ext cx="2724269" cy="340519"/>
          </a:xfrm>
          <a:prstGeom prst="rect">
            <a:avLst/>
          </a:prstGeom>
          <a:noFill/>
          <a:ln/>
        </p:spPr>
        <p:txBody>
          <a:bodyPr wrap="none" lIns="0" tIns="0" rIns="0" bIns="0" rtlCol="0" anchor="t"/>
          <a:lstStyle/>
          <a:p>
            <a:pPr marL="0" indent="0" algn="l">
              <a:lnSpc>
                <a:spcPts val="26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Tìm hiểu yêu cầu</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2288143" y="3943112"/>
            <a:ext cx="11579543" cy="348734"/>
          </a:xfrm>
          <a:prstGeom prst="rect">
            <a:avLst/>
          </a:prstGeom>
          <a:noFill/>
          <a:ln/>
        </p:spPr>
        <p:txBody>
          <a:bodyPr wrap="none" lIns="0" tIns="0" rIns="0" bIns="0" rtlCol="0" anchor="t"/>
          <a:lstStyle/>
          <a:p>
            <a:pPr marL="0" indent="0" algn="l">
              <a:lnSpc>
                <a:spcPts val="270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Xác định các yêu cầu cần thiết cho hệ thống quản lý hiệu quả.</a:t>
            </a:r>
            <a:endParaRPr lang="en-US" dirty="0">
              <a:latin typeface="Times New Roman" panose="02020603050405020304" pitchFamily="18" charset="0"/>
              <a:cs typeface="Times New Roman" panose="02020603050405020304" pitchFamily="18" charset="0"/>
            </a:endParaRPr>
          </a:p>
        </p:txBody>
      </p:sp>
      <p:sp>
        <p:nvSpPr>
          <p:cNvPr id="14" name="Shape 12"/>
          <p:cNvSpPr/>
          <p:nvPr/>
        </p:nvSpPr>
        <p:spPr>
          <a:xfrm>
            <a:off x="1304211" y="5202674"/>
            <a:ext cx="762714" cy="30480"/>
          </a:xfrm>
          <a:prstGeom prst="roundRect">
            <a:avLst>
              <a:gd name="adj" fmla="val 107258"/>
            </a:avLst>
          </a:prstGeom>
          <a:solidFill>
            <a:srgbClr val="D8D4D4"/>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5" name="Shape 13"/>
          <p:cNvSpPr/>
          <p:nvPr/>
        </p:nvSpPr>
        <p:spPr>
          <a:xfrm>
            <a:off x="844391" y="4972764"/>
            <a:ext cx="490299" cy="490299"/>
          </a:xfrm>
          <a:prstGeom prst="roundRect">
            <a:avLst>
              <a:gd name="adj" fmla="val 6668"/>
            </a:avLst>
          </a:prstGeom>
          <a:solidFill>
            <a:srgbClr val="F9F7F7"/>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6" name="Text 14"/>
          <p:cNvSpPr/>
          <p:nvPr/>
        </p:nvSpPr>
        <p:spPr>
          <a:xfrm>
            <a:off x="987504" y="5054441"/>
            <a:ext cx="203954" cy="326946"/>
          </a:xfrm>
          <a:prstGeom prst="rect">
            <a:avLst/>
          </a:prstGeom>
          <a:noFill/>
          <a:ln/>
        </p:spPr>
        <p:txBody>
          <a:bodyPr wrap="none" lIns="0" tIns="0" rIns="0" bIns="0" rtlCol="0" anchor="t"/>
          <a:lstStyle/>
          <a:p>
            <a:pPr marL="0" indent="0" algn="ctr">
              <a:lnSpc>
                <a:spcPts val="25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17" name="Text 15"/>
          <p:cNvSpPr/>
          <p:nvPr/>
        </p:nvSpPr>
        <p:spPr>
          <a:xfrm>
            <a:off x="2288143" y="4945499"/>
            <a:ext cx="2792254" cy="340519"/>
          </a:xfrm>
          <a:prstGeom prst="rect">
            <a:avLst/>
          </a:prstGeom>
          <a:noFill/>
          <a:ln/>
        </p:spPr>
        <p:txBody>
          <a:bodyPr wrap="none" lIns="0" tIns="0" rIns="0" bIns="0" rtlCol="0" anchor="t"/>
          <a:lstStyle/>
          <a:p>
            <a:pPr marL="0" indent="0" algn="l">
              <a:lnSpc>
                <a:spcPts val="26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Thiết kế và xây dựng</a:t>
            </a:r>
            <a:endParaRPr lang="en-US" dirty="0">
              <a:latin typeface="Times New Roman" panose="02020603050405020304" pitchFamily="18" charset="0"/>
              <a:cs typeface="Times New Roman" panose="02020603050405020304" pitchFamily="18" charset="0"/>
            </a:endParaRPr>
          </a:p>
        </p:txBody>
      </p:sp>
      <p:sp>
        <p:nvSpPr>
          <p:cNvPr id="18" name="Text 16"/>
          <p:cNvSpPr/>
          <p:nvPr/>
        </p:nvSpPr>
        <p:spPr>
          <a:xfrm>
            <a:off x="2288143" y="5416748"/>
            <a:ext cx="11579543" cy="348734"/>
          </a:xfrm>
          <a:prstGeom prst="rect">
            <a:avLst/>
          </a:prstGeom>
          <a:noFill/>
          <a:ln/>
        </p:spPr>
        <p:txBody>
          <a:bodyPr wrap="none" lIns="0" tIns="0" rIns="0" bIns="0" rtlCol="0" anchor="t"/>
          <a:lstStyle/>
          <a:p>
            <a:pPr marL="0" indent="0" algn="l">
              <a:lnSpc>
                <a:spcPts val="270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Thiết kế mô hình phù hợp với thực tế, đáp ứng được các yêu cầu của hệ thống.</a:t>
            </a:r>
            <a:endParaRPr lang="en-US" dirty="0">
              <a:latin typeface="Times New Roman" panose="02020603050405020304" pitchFamily="18" charset="0"/>
              <a:cs typeface="Times New Roman" panose="02020603050405020304" pitchFamily="18" charset="0"/>
            </a:endParaRPr>
          </a:p>
        </p:txBody>
      </p:sp>
      <p:sp>
        <p:nvSpPr>
          <p:cNvPr id="19" name="Shape 17"/>
          <p:cNvSpPr/>
          <p:nvPr/>
        </p:nvSpPr>
        <p:spPr>
          <a:xfrm>
            <a:off x="1304211" y="6676311"/>
            <a:ext cx="762714" cy="30480"/>
          </a:xfrm>
          <a:prstGeom prst="roundRect">
            <a:avLst>
              <a:gd name="adj" fmla="val 107258"/>
            </a:avLst>
          </a:prstGeom>
          <a:solidFill>
            <a:srgbClr val="D8D4D4"/>
          </a:solidFill>
          <a:ln/>
        </p:spPr>
        <p:txBody>
          <a:bodyPr/>
          <a:lstStyle/>
          <a:p>
            <a:endParaRPr lang="vi-VN">
              <a:latin typeface="Times New Roman" panose="02020603050405020304" pitchFamily="18" charset="0"/>
              <a:cs typeface="Times New Roman" panose="02020603050405020304" pitchFamily="18" charset="0"/>
            </a:endParaRPr>
          </a:p>
        </p:txBody>
      </p:sp>
      <p:sp>
        <p:nvSpPr>
          <p:cNvPr id="20" name="Shape 18"/>
          <p:cNvSpPr/>
          <p:nvPr/>
        </p:nvSpPr>
        <p:spPr>
          <a:xfrm>
            <a:off x="844391" y="6446401"/>
            <a:ext cx="490299" cy="490299"/>
          </a:xfrm>
          <a:prstGeom prst="roundRect">
            <a:avLst>
              <a:gd name="adj" fmla="val 6668"/>
            </a:avLst>
          </a:prstGeom>
          <a:solidFill>
            <a:srgbClr val="F9F7F7"/>
          </a:solidFill>
          <a:ln/>
        </p:spPr>
        <p:txBody>
          <a:bodyPr/>
          <a:lstStyle/>
          <a:p>
            <a:endParaRPr lang="vi-VN">
              <a:latin typeface="Times New Roman" panose="02020603050405020304" pitchFamily="18" charset="0"/>
              <a:cs typeface="Times New Roman" panose="02020603050405020304" pitchFamily="18" charset="0"/>
            </a:endParaRPr>
          </a:p>
        </p:txBody>
      </p:sp>
      <p:sp>
        <p:nvSpPr>
          <p:cNvPr id="21" name="Text 19"/>
          <p:cNvSpPr/>
          <p:nvPr/>
        </p:nvSpPr>
        <p:spPr>
          <a:xfrm>
            <a:off x="980599" y="6528078"/>
            <a:ext cx="217765" cy="326946"/>
          </a:xfrm>
          <a:prstGeom prst="rect">
            <a:avLst/>
          </a:prstGeom>
          <a:noFill/>
          <a:ln/>
        </p:spPr>
        <p:txBody>
          <a:bodyPr wrap="none" lIns="0" tIns="0" rIns="0" bIns="0" rtlCol="0" anchor="t"/>
          <a:lstStyle/>
          <a:p>
            <a:pPr marL="0" indent="0" algn="ctr">
              <a:lnSpc>
                <a:spcPts val="25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22" name="Text 20"/>
          <p:cNvSpPr/>
          <p:nvPr/>
        </p:nvSpPr>
        <p:spPr>
          <a:xfrm>
            <a:off x="2288143" y="6419136"/>
            <a:ext cx="2724269" cy="340519"/>
          </a:xfrm>
          <a:prstGeom prst="rect">
            <a:avLst/>
          </a:prstGeom>
          <a:noFill/>
          <a:ln/>
        </p:spPr>
        <p:txBody>
          <a:bodyPr wrap="none" lIns="0" tIns="0" rIns="0" bIns="0" rtlCol="0" anchor="t"/>
          <a:lstStyle/>
          <a:p>
            <a:pPr marL="0" indent="0" algn="l">
              <a:lnSpc>
                <a:spcPts val="2650"/>
              </a:lnSpc>
              <a:buNone/>
            </a:pPr>
            <a:r>
              <a:rPr lang="en-US" dirty="0">
                <a:solidFill>
                  <a:srgbClr val="504C49"/>
                </a:solidFill>
                <a:latin typeface="Times New Roman" panose="02020603050405020304" pitchFamily="18" charset="0"/>
                <a:ea typeface="Platypi Medium" pitchFamily="34" charset="-122"/>
                <a:cs typeface="Times New Roman" panose="02020603050405020304" pitchFamily="18" charset="0"/>
              </a:rPr>
              <a:t>Thực nghiệm</a:t>
            </a:r>
            <a:endParaRPr lang="en-US" dirty="0">
              <a:latin typeface="Times New Roman" panose="02020603050405020304" pitchFamily="18" charset="0"/>
              <a:cs typeface="Times New Roman" panose="02020603050405020304" pitchFamily="18" charset="0"/>
            </a:endParaRPr>
          </a:p>
        </p:txBody>
      </p:sp>
      <p:sp>
        <p:nvSpPr>
          <p:cNvPr id="23" name="Text 21"/>
          <p:cNvSpPr/>
          <p:nvPr/>
        </p:nvSpPr>
        <p:spPr>
          <a:xfrm>
            <a:off x="2288143" y="6890385"/>
            <a:ext cx="11579543" cy="348734"/>
          </a:xfrm>
          <a:prstGeom prst="rect">
            <a:avLst/>
          </a:prstGeom>
          <a:noFill/>
          <a:ln/>
        </p:spPr>
        <p:txBody>
          <a:bodyPr wrap="none" lIns="0" tIns="0" rIns="0" bIns="0" rtlCol="0" anchor="t"/>
          <a:lstStyle/>
          <a:p>
            <a:pPr marL="0" indent="0" algn="l">
              <a:lnSpc>
                <a:spcPts val="270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Thiết kế giao diện và triển khai hệ thống quản lý.</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2217" y="705803"/>
            <a:ext cx="4526875" cy="528757"/>
          </a:xfrm>
          <a:prstGeom prst="rect">
            <a:avLst/>
          </a:prstGeom>
          <a:noFill/>
          <a:ln/>
        </p:spPr>
        <p:txBody>
          <a:bodyPr wrap="none" lIns="0" tIns="0" rIns="0" bIns="0" rtlCol="0" anchor="t"/>
          <a:lstStyle/>
          <a:p>
            <a:pPr marL="0" indent="0">
              <a:lnSpc>
                <a:spcPts val="4150"/>
              </a:lnSpc>
              <a:buNone/>
            </a:pPr>
            <a:r>
              <a:rPr lang="en-US" sz="3300" b="1" dirty="0">
                <a:solidFill>
                  <a:srgbClr val="201B18"/>
                </a:solidFill>
                <a:latin typeface="Times New Roman" panose="02020603050405020304" pitchFamily="18" charset="0"/>
                <a:ea typeface="Platypi Medium" pitchFamily="34" charset="-122"/>
                <a:cs typeface="Times New Roman" panose="02020603050405020304" pitchFamily="18" charset="0"/>
              </a:rPr>
              <a:t>Tìm hiểu </a:t>
            </a: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và</a:t>
            </a:r>
            <a:r>
              <a:rPr lang="en-US" sz="3300" b="1" dirty="0">
                <a:solidFill>
                  <a:srgbClr val="201B18"/>
                </a:solidFill>
                <a:latin typeface="Times New Roman" panose="02020603050405020304" pitchFamily="18" charset="0"/>
                <a:ea typeface="Platypi Medium" pitchFamily="34" charset="-122"/>
                <a:cs typeface="Times New Roman" panose="02020603050405020304" pitchFamily="18" charset="0"/>
              </a:rPr>
              <a:t> phân tích</a:t>
            </a:r>
            <a:endParaRPr lang="en-US" sz="3300" b="1"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592217" y="1488400"/>
            <a:ext cx="4481989" cy="676870"/>
          </a:xfrm>
          <a:prstGeom prst="rect">
            <a:avLst/>
          </a:prstGeom>
        </p:spPr>
      </p:pic>
      <p:sp>
        <p:nvSpPr>
          <p:cNvPr id="4" name="Text 1"/>
          <p:cNvSpPr/>
          <p:nvPr/>
        </p:nvSpPr>
        <p:spPr>
          <a:xfrm>
            <a:off x="761405" y="2419112"/>
            <a:ext cx="2413397" cy="264438"/>
          </a:xfrm>
          <a:prstGeom prst="rect">
            <a:avLst/>
          </a:prstGeom>
          <a:noFill/>
          <a:ln/>
        </p:spPr>
        <p:txBody>
          <a:bodyPr wrap="none" lIns="0" tIns="0" rIns="0" bIns="0" rtlCol="0" anchor="t"/>
          <a:lstStyle/>
          <a:p>
            <a:pPr marL="0" indent="0" algn="l">
              <a:lnSpc>
                <a:spcPts val="2050"/>
              </a:lnSpc>
              <a:buNone/>
            </a:pPr>
            <a:r>
              <a:rPr lang="en-US" b="1" dirty="0">
                <a:solidFill>
                  <a:srgbClr val="504C49"/>
                </a:solidFill>
                <a:latin typeface="Times New Roman" panose="02020603050405020304" pitchFamily="18" charset="0"/>
                <a:ea typeface="Platypi Medium" pitchFamily="34" charset="-122"/>
                <a:cs typeface="Times New Roman" panose="02020603050405020304" pitchFamily="18" charset="0"/>
              </a:rPr>
              <a:t>Quản lý hàng tồn kho:</a:t>
            </a: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761405" y="2784991"/>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Nhập hàng, kiểm kê hàng hóa.</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761405" y="3114794"/>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Theo dõi số lượng hàng tồn kho.</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761405" y="3444597"/>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Dự báo nhu cầu và đặt hàng.</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761405" y="3774400"/>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kho, sắp xếp hàng hóa.</a:t>
            </a:r>
            <a:endParaRPr lang="en-US"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4"/>
          <a:stretch>
            <a:fillRect/>
          </a:stretch>
        </p:blipFill>
        <p:spPr>
          <a:xfrm>
            <a:off x="5074206" y="1488400"/>
            <a:ext cx="4481989" cy="676870"/>
          </a:xfrm>
          <a:prstGeom prst="rect">
            <a:avLst/>
          </a:prstGeom>
        </p:spPr>
      </p:pic>
      <p:sp>
        <p:nvSpPr>
          <p:cNvPr id="10" name="Text 6"/>
          <p:cNvSpPr/>
          <p:nvPr/>
        </p:nvSpPr>
        <p:spPr>
          <a:xfrm>
            <a:off x="5243393" y="2419112"/>
            <a:ext cx="2115383" cy="264438"/>
          </a:xfrm>
          <a:prstGeom prst="rect">
            <a:avLst/>
          </a:prstGeom>
          <a:noFill/>
          <a:ln/>
        </p:spPr>
        <p:txBody>
          <a:bodyPr wrap="none" lIns="0" tIns="0" rIns="0" bIns="0" rtlCol="0" anchor="t"/>
          <a:lstStyle/>
          <a:p>
            <a:pPr marL="0" indent="0" algn="l">
              <a:lnSpc>
                <a:spcPts val="2050"/>
              </a:lnSpc>
              <a:buNone/>
            </a:pPr>
            <a:r>
              <a:rPr lang="en-US" b="1" dirty="0">
                <a:solidFill>
                  <a:srgbClr val="504C49"/>
                </a:solidFill>
                <a:latin typeface="Times New Roman" panose="02020603050405020304" pitchFamily="18" charset="0"/>
                <a:ea typeface="Platypi Medium" pitchFamily="34" charset="-122"/>
                <a:cs typeface="Times New Roman" panose="02020603050405020304" pitchFamily="18" charset="0"/>
              </a:rPr>
              <a:t>Quản lý bán hàng:</a:t>
            </a:r>
            <a:endParaRPr lang="en-US" dirty="0">
              <a:latin typeface="Times New Roman" panose="02020603050405020304" pitchFamily="18" charset="0"/>
              <a:cs typeface="Times New Roman" panose="02020603050405020304" pitchFamily="18" charset="0"/>
            </a:endParaRPr>
          </a:p>
        </p:txBody>
      </p:sp>
      <p:sp>
        <p:nvSpPr>
          <p:cNvPr id="11" name="Text 7"/>
          <p:cNvSpPr/>
          <p:nvPr/>
        </p:nvSpPr>
        <p:spPr>
          <a:xfrm>
            <a:off x="4808495" y="2730202"/>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Tiếp nhận đơn hàng, xử lý thanh toán.</a:t>
            </a:r>
            <a:endParaRPr lang="en-US" dirty="0">
              <a:latin typeface="Times New Roman" panose="02020603050405020304" pitchFamily="18" charset="0"/>
              <a:cs typeface="Times New Roman" panose="02020603050405020304" pitchFamily="18" charset="0"/>
            </a:endParaRPr>
          </a:p>
        </p:txBody>
      </p:sp>
      <p:sp>
        <p:nvSpPr>
          <p:cNvPr id="12" name="Text 8"/>
          <p:cNvSpPr/>
          <p:nvPr/>
        </p:nvSpPr>
        <p:spPr>
          <a:xfrm>
            <a:off x="4808495" y="3060005"/>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thông tin khách hàng.</a:t>
            </a:r>
            <a:endParaRPr lang="en-US" dirty="0">
              <a:latin typeface="Times New Roman" panose="02020603050405020304" pitchFamily="18" charset="0"/>
              <a:cs typeface="Times New Roman" panose="02020603050405020304" pitchFamily="18" charset="0"/>
            </a:endParaRPr>
          </a:p>
        </p:txBody>
      </p:sp>
      <p:sp>
        <p:nvSpPr>
          <p:cNvPr id="13" name="Text 9"/>
          <p:cNvSpPr/>
          <p:nvPr/>
        </p:nvSpPr>
        <p:spPr>
          <a:xfrm>
            <a:off x="4808495" y="3389808"/>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các chương trình khuyến mãi, giảm giá.</a:t>
            </a:r>
            <a:endParaRPr lang="en-US" dirty="0">
              <a:latin typeface="Times New Roman" panose="02020603050405020304" pitchFamily="18" charset="0"/>
              <a:cs typeface="Times New Roman" panose="02020603050405020304" pitchFamily="18" charset="0"/>
            </a:endParaRPr>
          </a:p>
        </p:txBody>
      </p:sp>
      <p:sp>
        <p:nvSpPr>
          <p:cNvPr id="14" name="Text 10"/>
          <p:cNvSpPr/>
          <p:nvPr/>
        </p:nvSpPr>
        <p:spPr>
          <a:xfrm>
            <a:off x="4808495" y="3719611"/>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Theo dõi doanh thu, lợi nhuận.</a:t>
            </a:r>
            <a:endParaRPr lang="en-US" dirty="0">
              <a:latin typeface="Times New Roman" panose="02020603050405020304" pitchFamily="18" charset="0"/>
              <a:cs typeface="Times New Roman" panose="02020603050405020304" pitchFamily="18" charset="0"/>
            </a:endParaRPr>
          </a:p>
        </p:txBody>
      </p:sp>
      <p:sp>
        <p:nvSpPr>
          <p:cNvPr id="15" name="Text 11"/>
          <p:cNvSpPr/>
          <p:nvPr/>
        </p:nvSpPr>
        <p:spPr>
          <a:xfrm>
            <a:off x="4808495" y="4049414"/>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Xử lý đổi trả hàng.</a:t>
            </a:r>
            <a:endParaRPr lang="en-US" dirty="0">
              <a:latin typeface="Times New Roman" panose="02020603050405020304" pitchFamily="18" charset="0"/>
              <a:cs typeface="Times New Roman" panose="02020603050405020304" pitchFamily="18" charset="0"/>
            </a:endParaRPr>
          </a:p>
        </p:txBody>
      </p:sp>
      <p:pic>
        <p:nvPicPr>
          <p:cNvPr id="16" name="Image 2" descr="preencoded.png"/>
          <p:cNvPicPr>
            <a:picLocks noChangeAspect="1"/>
          </p:cNvPicPr>
          <p:nvPr/>
        </p:nvPicPr>
        <p:blipFill>
          <a:blip r:embed="rId5"/>
          <a:stretch>
            <a:fillRect/>
          </a:stretch>
        </p:blipFill>
        <p:spPr>
          <a:xfrm>
            <a:off x="9556194" y="1488400"/>
            <a:ext cx="4481989" cy="676870"/>
          </a:xfrm>
          <a:prstGeom prst="rect">
            <a:avLst/>
          </a:prstGeom>
        </p:spPr>
      </p:pic>
      <p:sp>
        <p:nvSpPr>
          <p:cNvPr id="17" name="Text 12"/>
          <p:cNvSpPr/>
          <p:nvPr/>
        </p:nvSpPr>
        <p:spPr>
          <a:xfrm>
            <a:off x="9725382" y="2419112"/>
            <a:ext cx="2115383" cy="264438"/>
          </a:xfrm>
          <a:prstGeom prst="rect">
            <a:avLst/>
          </a:prstGeom>
          <a:noFill/>
          <a:ln/>
        </p:spPr>
        <p:txBody>
          <a:bodyPr wrap="none" lIns="0" tIns="0" rIns="0" bIns="0" rtlCol="0" anchor="t"/>
          <a:lstStyle/>
          <a:p>
            <a:pPr marL="0" indent="0" algn="l">
              <a:lnSpc>
                <a:spcPts val="2050"/>
              </a:lnSpc>
              <a:buNone/>
            </a:pPr>
            <a:r>
              <a:rPr lang="en-US" b="1" dirty="0">
                <a:solidFill>
                  <a:srgbClr val="504C49"/>
                </a:solidFill>
                <a:latin typeface="Times New Roman" panose="02020603050405020304" pitchFamily="18" charset="0"/>
                <a:ea typeface="Platypi Medium" pitchFamily="34" charset="-122"/>
                <a:cs typeface="Times New Roman" panose="02020603050405020304" pitchFamily="18" charset="0"/>
              </a:rPr>
              <a:t>Quản lý tài chính:</a:t>
            </a:r>
            <a:endParaRPr lang="en-US" dirty="0">
              <a:latin typeface="Times New Roman" panose="02020603050405020304" pitchFamily="18" charset="0"/>
              <a:cs typeface="Times New Roman" panose="02020603050405020304" pitchFamily="18" charset="0"/>
            </a:endParaRPr>
          </a:p>
        </p:txBody>
      </p:sp>
      <p:sp>
        <p:nvSpPr>
          <p:cNvPr id="18" name="Text 13"/>
          <p:cNvSpPr/>
          <p:nvPr/>
        </p:nvSpPr>
        <p:spPr>
          <a:xfrm>
            <a:off x="9725382" y="2784991"/>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Theo dõi thu chi, lập báo cáo tài chính.</a:t>
            </a:r>
            <a:endParaRPr lang="en-US" dirty="0">
              <a:latin typeface="Times New Roman" panose="02020603050405020304" pitchFamily="18" charset="0"/>
              <a:cs typeface="Times New Roman" panose="02020603050405020304" pitchFamily="18" charset="0"/>
            </a:endParaRPr>
          </a:p>
        </p:txBody>
      </p:sp>
      <p:sp>
        <p:nvSpPr>
          <p:cNvPr id="19" name="Text 14"/>
          <p:cNvSpPr/>
          <p:nvPr/>
        </p:nvSpPr>
        <p:spPr>
          <a:xfrm>
            <a:off x="9725382" y="3114794"/>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công nợ.</a:t>
            </a:r>
            <a:endParaRPr lang="en-US" dirty="0">
              <a:latin typeface="Times New Roman" panose="02020603050405020304" pitchFamily="18" charset="0"/>
              <a:cs typeface="Times New Roman" panose="02020603050405020304" pitchFamily="18" charset="0"/>
            </a:endParaRPr>
          </a:p>
        </p:txBody>
      </p:sp>
      <p:sp>
        <p:nvSpPr>
          <p:cNvPr id="20" name="Text 15"/>
          <p:cNvSpPr/>
          <p:nvPr/>
        </p:nvSpPr>
        <p:spPr>
          <a:xfrm>
            <a:off x="9725382" y="3444597"/>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Lập kế hoạch ngân sách.</a:t>
            </a:r>
            <a:endParaRPr lang="en-US" dirty="0">
              <a:latin typeface="Times New Roman" panose="02020603050405020304" pitchFamily="18" charset="0"/>
              <a:cs typeface="Times New Roman" panose="02020603050405020304" pitchFamily="18" charset="0"/>
            </a:endParaRPr>
          </a:p>
        </p:txBody>
      </p:sp>
      <p:pic>
        <p:nvPicPr>
          <p:cNvPr id="21" name="Image 3" descr="preencoded.png"/>
          <p:cNvPicPr>
            <a:picLocks noChangeAspect="1"/>
          </p:cNvPicPr>
          <p:nvPr/>
        </p:nvPicPr>
        <p:blipFill>
          <a:blip r:embed="rId6"/>
          <a:stretch>
            <a:fillRect/>
          </a:stretch>
        </p:blipFill>
        <p:spPr>
          <a:xfrm>
            <a:off x="592217" y="4797862"/>
            <a:ext cx="4481989" cy="676870"/>
          </a:xfrm>
          <a:prstGeom prst="rect">
            <a:avLst/>
          </a:prstGeom>
        </p:spPr>
      </p:pic>
      <p:sp>
        <p:nvSpPr>
          <p:cNvPr id="22" name="Text 16"/>
          <p:cNvSpPr/>
          <p:nvPr/>
        </p:nvSpPr>
        <p:spPr>
          <a:xfrm>
            <a:off x="761405" y="5728573"/>
            <a:ext cx="2115383" cy="264438"/>
          </a:xfrm>
          <a:prstGeom prst="rect">
            <a:avLst/>
          </a:prstGeom>
          <a:noFill/>
          <a:ln/>
        </p:spPr>
        <p:txBody>
          <a:bodyPr wrap="none" lIns="0" tIns="0" rIns="0" bIns="0" rtlCol="0" anchor="t"/>
          <a:lstStyle/>
          <a:p>
            <a:pPr marL="0" indent="0" algn="l">
              <a:lnSpc>
                <a:spcPts val="2050"/>
              </a:lnSpc>
              <a:buNone/>
            </a:pPr>
            <a:r>
              <a:rPr lang="en-US" b="1" dirty="0">
                <a:solidFill>
                  <a:srgbClr val="504C49"/>
                </a:solidFill>
                <a:latin typeface="Times New Roman" panose="02020603050405020304" pitchFamily="18" charset="0"/>
                <a:ea typeface="Platypi Medium" pitchFamily="34" charset="-122"/>
                <a:cs typeface="Times New Roman" panose="02020603050405020304" pitchFamily="18" charset="0"/>
              </a:rPr>
              <a:t>Quản lý nhân viên:</a:t>
            </a:r>
            <a:endParaRPr lang="en-US" dirty="0">
              <a:latin typeface="Times New Roman" panose="02020603050405020304" pitchFamily="18" charset="0"/>
              <a:cs typeface="Times New Roman" panose="02020603050405020304" pitchFamily="18" charset="0"/>
            </a:endParaRPr>
          </a:p>
        </p:txBody>
      </p:sp>
      <p:sp>
        <p:nvSpPr>
          <p:cNvPr id="23" name="Text 17"/>
          <p:cNvSpPr/>
          <p:nvPr/>
        </p:nvSpPr>
        <p:spPr>
          <a:xfrm>
            <a:off x="761405" y="6094452"/>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Tuyển dụng, đào tạo nhân viên.</a:t>
            </a:r>
            <a:endParaRPr lang="en-US" dirty="0">
              <a:latin typeface="Times New Roman" panose="02020603050405020304" pitchFamily="18" charset="0"/>
              <a:cs typeface="Times New Roman" panose="02020603050405020304" pitchFamily="18" charset="0"/>
            </a:endParaRPr>
          </a:p>
        </p:txBody>
      </p:sp>
      <p:sp>
        <p:nvSpPr>
          <p:cNvPr id="24" name="Text 18"/>
          <p:cNvSpPr/>
          <p:nvPr/>
        </p:nvSpPr>
        <p:spPr>
          <a:xfrm>
            <a:off x="761405" y="6424255"/>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Chấm công, tính lương.</a:t>
            </a:r>
            <a:endParaRPr lang="en-US" dirty="0">
              <a:latin typeface="Times New Roman" panose="02020603050405020304" pitchFamily="18" charset="0"/>
              <a:cs typeface="Times New Roman" panose="02020603050405020304" pitchFamily="18" charset="0"/>
            </a:endParaRPr>
          </a:p>
        </p:txBody>
      </p:sp>
      <p:sp>
        <p:nvSpPr>
          <p:cNvPr id="25" name="Text 19"/>
          <p:cNvSpPr/>
          <p:nvPr/>
        </p:nvSpPr>
        <p:spPr>
          <a:xfrm>
            <a:off x="761405" y="6754058"/>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hiệu suất làm việc.</a:t>
            </a:r>
            <a:endParaRPr lang="en-US" dirty="0">
              <a:latin typeface="Times New Roman" panose="02020603050405020304" pitchFamily="18" charset="0"/>
              <a:cs typeface="Times New Roman" panose="02020603050405020304" pitchFamily="18" charset="0"/>
            </a:endParaRPr>
          </a:p>
        </p:txBody>
      </p:sp>
      <p:sp>
        <p:nvSpPr>
          <p:cNvPr id="26" name="Text 20"/>
          <p:cNvSpPr/>
          <p:nvPr/>
        </p:nvSpPr>
        <p:spPr>
          <a:xfrm>
            <a:off x="761405" y="7083862"/>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Phân công ca làm việc.</a:t>
            </a:r>
            <a:endParaRPr lang="en-US" dirty="0">
              <a:latin typeface="Times New Roman" panose="02020603050405020304" pitchFamily="18" charset="0"/>
              <a:cs typeface="Times New Roman" panose="02020603050405020304" pitchFamily="18" charset="0"/>
            </a:endParaRPr>
          </a:p>
        </p:txBody>
      </p:sp>
      <p:pic>
        <p:nvPicPr>
          <p:cNvPr id="27" name="Image 4" descr="preencoded.png"/>
          <p:cNvPicPr>
            <a:picLocks noChangeAspect="1"/>
          </p:cNvPicPr>
          <p:nvPr/>
        </p:nvPicPr>
        <p:blipFill>
          <a:blip r:embed="rId7"/>
          <a:stretch>
            <a:fillRect/>
          </a:stretch>
        </p:blipFill>
        <p:spPr>
          <a:xfrm>
            <a:off x="5074206" y="4797862"/>
            <a:ext cx="4481989" cy="676870"/>
          </a:xfrm>
          <a:prstGeom prst="rect">
            <a:avLst/>
          </a:prstGeom>
        </p:spPr>
      </p:pic>
      <p:sp>
        <p:nvSpPr>
          <p:cNvPr id="28" name="Text 21"/>
          <p:cNvSpPr/>
          <p:nvPr/>
        </p:nvSpPr>
        <p:spPr>
          <a:xfrm>
            <a:off x="5243393" y="5728573"/>
            <a:ext cx="2115383" cy="264438"/>
          </a:xfrm>
          <a:prstGeom prst="rect">
            <a:avLst/>
          </a:prstGeom>
          <a:noFill/>
          <a:ln/>
        </p:spPr>
        <p:txBody>
          <a:bodyPr wrap="none" lIns="0" tIns="0" rIns="0" bIns="0" rtlCol="0" anchor="t"/>
          <a:lstStyle/>
          <a:p>
            <a:pPr marL="0" indent="0" algn="l">
              <a:lnSpc>
                <a:spcPts val="2050"/>
              </a:lnSpc>
              <a:buNone/>
            </a:pPr>
            <a:r>
              <a:rPr lang="en-US" b="1" dirty="0">
                <a:solidFill>
                  <a:srgbClr val="504C49"/>
                </a:solidFill>
                <a:latin typeface="Times New Roman" panose="02020603050405020304" pitchFamily="18" charset="0"/>
                <a:ea typeface="Platypi Medium" pitchFamily="34" charset="-122"/>
                <a:cs typeface="Times New Roman" panose="02020603050405020304" pitchFamily="18" charset="0"/>
              </a:rPr>
              <a:t>Quản lý mua hàng:</a:t>
            </a:r>
            <a:endParaRPr lang="en-US" dirty="0">
              <a:latin typeface="Times New Roman" panose="02020603050405020304" pitchFamily="18" charset="0"/>
              <a:cs typeface="Times New Roman" panose="02020603050405020304" pitchFamily="18" charset="0"/>
            </a:endParaRPr>
          </a:p>
        </p:txBody>
      </p:sp>
      <p:sp>
        <p:nvSpPr>
          <p:cNvPr id="29" name="Text 22"/>
          <p:cNvSpPr/>
          <p:nvPr/>
        </p:nvSpPr>
        <p:spPr>
          <a:xfrm>
            <a:off x="5243393" y="6094452"/>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Tìm kiếm, lựa chọn nhà cung cấp.</a:t>
            </a:r>
            <a:endParaRPr lang="en-US" dirty="0">
              <a:latin typeface="Times New Roman" panose="02020603050405020304" pitchFamily="18" charset="0"/>
              <a:cs typeface="Times New Roman" panose="02020603050405020304" pitchFamily="18" charset="0"/>
            </a:endParaRPr>
          </a:p>
        </p:txBody>
      </p:sp>
      <p:sp>
        <p:nvSpPr>
          <p:cNvPr id="30" name="Text 23"/>
          <p:cNvSpPr/>
          <p:nvPr/>
        </p:nvSpPr>
        <p:spPr>
          <a:xfrm>
            <a:off x="5243393" y="6424255"/>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Đàm phán giá cả, ký kết hợp đồng.</a:t>
            </a:r>
            <a:endParaRPr lang="en-US" dirty="0">
              <a:latin typeface="Times New Roman" panose="02020603050405020304" pitchFamily="18" charset="0"/>
              <a:cs typeface="Times New Roman" panose="02020603050405020304" pitchFamily="18" charset="0"/>
            </a:endParaRPr>
          </a:p>
        </p:txBody>
      </p:sp>
      <p:sp>
        <p:nvSpPr>
          <p:cNvPr id="31" name="Text 24"/>
          <p:cNvSpPr/>
          <p:nvPr/>
        </p:nvSpPr>
        <p:spPr>
          <a:xfrm>
            <a:off x="5243393" y="6754058"/>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Theo dõi tiến độ giao hàng.</a:t>
            </a:r>
            <a:endParaRPr lang="en-US" dirty="0">
              <a:latin typeface="Times New Roman" panose="02020603050405020304" pitchFamily="18" charset="0"/>
              <a:cs typeface="Times New Roman" panose="02020603050405020304" pitchFamily="18" charset="0"/>
            </a:endParaRPr>
          </a:p>
        </p:txBody>
      </p:sp>
      <p:pic>
        <p:nvPicPr>
          <p:cNvPr id="32" name="Image 5" descr="preencoded.png"/>
          <p:cNvPicPr>
            <a:picLocks noChangeAspect="1"/>
          </p:cNvPicPr>
          <p:nvPr/>
        </p:nvPicPr>
        <p:blipFill>
          <a:blip r:embed="rId8"/>
          <a:stretch>
            <a:fillRect/>
          </a:stretch>
        </p:blipFill>
        <p:spPr>
          <a:xfrm>
            <a:off x="9556194" y="4797862"/>
            <a:ext cx="4481989" cy="676870"/>
          </a:xfrm>
          <a:prstGeom prst="rect">
            <a:avLst/>
          </a:prstGeom>
        </p:spPr>
      </p:pic>
      <p:sp>
        <p:nvSpPr>
          <p:cNvPr id="33" name="Text 25"/>
          <p:cNvSpPr/>
          <p:nvPr/>
        </p:nvSpPr>
        <p:spPr>
          <a:xfrm>
            <a:off x="9725382" y="5728573"/>
            <a:ext cx="3290887" cy="264438"/>
          </a:xfrm>
          <a:prstGeom prst="rect">
            <a:avLst/>
          </a:prstGeom>
          <a:noFill/>
          <a:ln/>
        </p:spPr>
        <p:txBody>
          <a:bodyPr wrap="none" lIns="0" tIns="0" rIns="0" bIns="0" rtlCol="0" anchor="t"/>
          <a:lstStyle/>
          <a:p>
            <a:pPr marL="0" indent="0" algn="l">
              <a:lnSpc>
                <a:spcPts val="2050"/>
              </a:lnSpc>
              <a:buNone/>
            </a:pPr>
            <a:r>
              <a:rPr lang="en-US" b="1" dirty="0">
                <a:solidFill>
                  <a:srgbClr val="504C49"/>
                </a:solidFill>
                <a:latin typeface="Times New Roman" panose="02020603050405020304" pitchFamily="18" charset="0"/>
                <a:ea typeface="Platypi Medium" pitchFamily="34" charset="-122"/>
                <a:cs typeface="Times New Roman" panose="02020603050405020304" pitchFamily="18" charset="0"/>
              </a:rPr>
              <a:t>Quản lý chăm sóc khách hàng:</a:t>
            </a:r>
            <a:endParaRPr lang="en-US" dirty="0">
              <a:latin typeface="Times New Roman" panose="02020603050405020304" pitchFamily="18" charset="0"/>
              <a:cs typeface="Times New Roman" panose="02020603050405020304" pitchFamily="18" charset="0"/>
            </a:endParaRPr>
          </a:p>
        </p:txBody>
      </p:sp>
      <p:sp>
        <p:nvSpPr>
          <p:cNvPr id="34" name="Text 26"/>
          <p:cNvSpPr/>
          <p:nvPr/>
        </p:nvSpPr>
        <p:spPr>
          <a:xfrm>
            <a:off x="9725382" y="6094452"/>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Giải đáp thắc mắc, khiếu nại của khách hàng.</a:t>
            </a:r>
            <a:endParaRPr lang="en-US" dirty="0">
              <a:latin typeface="Times New Roman" panose="02020603050405020304" pitchFamily="18" charset="0"/>
              <a:cs typeface="Times New Roman" panose="02020603050405020304" pitchFamily="18" charset="0"/>
            </a:endParaRPr>
          </a:p>
        </p:txBody>
      </p:sp>
      <p:sp>
        <p:nvSpPr>
          <p:cNvPr id="35" name="Text 27"/>
          <p:cNvSpPr/>
          <p:nvPr/>
        </p:nvSpPr>
        <p:spPr>
          <a:xfrm>
            <a:off x="9725382" y="6424255"/>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Thu thập phản hồi của khách hàng.</a:t>
            </a:r>
            <a:endParaRPr lang="en-US" dirty="0">
              <a:latin typeface="Times New Roman" panose="02020603050405020304" pitchFamily="18" charset="0"/>
              <a:cs typeface="Times New Roman" panose="02020603050405020304" pitchFamily="18" charset="0"/>
            </a:endParaRPr>
          </a:p>
        </p:txBody>
      </p:sp>
      <p:sp>
        <p:nvSpPr>
          <p:cNvPr id="36" name="Text 28"/>
          <p:cNvSpPr/>
          <p:nvPr/>
        </p:nvSpPr>
        <p:spPr>
          <a:xfrm>
            <a:off x="9725382" y="6754058"/>
            <a:ext cx="4143613" cy="270629"/>
          </a:xfrm>
          <a:prstGeom prst="rect">
            <a:avLst/>
          </a:prstGeom>
          <a:noFill/>
          <a:ln/>
        </p:spPr>
        <p:txBody>
          <a:bodyPr wrap="none" lIns="0" tIns="0" rIns="0" bIns="0" rtlCol="0" anchor="t"/>
          <a:lstStyle/>
          <a:p>
            <a:pPr marL="685800" lvl="1" indent="-342900" algn="l">
              <a:lnSpc>
                <a:spcPts val="2100"/>
              </a:lnSpc>
              <a:buSzPct val="100000"/>
              <a:buChar char="•"/>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Xây dựng chương trình khách hàng thân thiết.</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9967" y="857607"/>
            <a:ext cx="5272207" cy="615910"/>
          </a:xfrm>
          <a:prstGeom prst="rect">
            <a:avLst/>
          </a:prstGeom>
          <a:noFill/>
          <a:ln/>
        </p:spPr>
        <p:txBody>
          <a:bodyPr wrap="none" lIns="0" tIns="0" rIns="0" bIns="0" rtlCol="0" anchor="t"/>
          <a:lstStyle/>
          <a:p>
            <a:pPr marL="0" indent="0">
              <a:lnSpc>
                <a:spcPts val="48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Tìm hiểu và phân tích</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689967" y="1867733"/>
            <a:ext cx="13250466" cy="315397"/>
          </a:xfrm>
          <a:prstGeom prst="rect">
            <a:avLst/>
          </a:prstGeom>
          <a:noFill/>
          <a:ln/>
        </p:spPr>
        <p:txBody>
          <a:bodyPr wrap="none" lIns="0" tIns="0" rIns="0" bIns="0" rtlCol="0" anchor="t"/>
          <a:lstStyle/>
          <a:p>
            <a:pPr marL="0" indent="0">
              <a:lnSpc>
                <a:spcPts val="2450"/>
              </a:lnSpc>
              <a:buNone/>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Những vấn đề còn hạn chế của hệ thống quản lý truyền thống:</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689967" y="2404824"/>
            <a:ext cx="13250466" cy="630793"/>
          </a:xfrm>
          <a:prstGeom prst="rect">
            <a:avLst/>
          </a:prstGeom>
          <a:noFill/>
          <a:ln/>
        </p:spPr>
        <p:txBody>
          <a:bodyPr wrap="square" lIns="0" tIns="0" rIns="0" bIns="0" rtlCol="0" anchor="t"/>
          <a:lstStyle/>
          <a:p>
            <a:pPr marL="342900" indent="-342900" algn="l">
              <a:lnSpc>
                <a:spcPts val="2450"/>
              </a:lnSpc>
              <a:buSzPct val="100000"/>
              <a:buFont typeface="+mj-lt"/>
              <a:buAutoNum type="arabicPeriod"/>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Thủ công, tốn thời gian và công sức:</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Nhiều quy trình được thực hiện thủ công, ghi chép bằng sổ sách, dẫn đến tốn nhiều thời gian, công sức và dễ sai sót.</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689967" y="3104555"/>
            <a:ext cx="13250466" cy="315397"/>
          </a:xfrm>
          <a:prstGeom prst="rect">
            <a:avLst/>
          </a:prstGeom>
          <a:noFill/>
          <a:ln/>
        </p:spPr>
        <p:txBody>
          <a:bodyPr wrap="none" lIns="0" tIns="0" rIns="0" bIns="0" rtlCol="0" anchor="t"/>
          <a:lstStyle/>
          <a:p>
            <a:pPr marL="342900" indent="-342900" algn="l">
              <a:lnSpc>
                <a:spcPts val="2450"/>
              </a:lnSpc>
              <a:buSzPct val="100000"/>
              <a:buFont typeface="+mj-lt"/>
              <a:buAutoNum type="arabicPeriod" startAt="2"/>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Thiếu chính xác, khó kiểm soát:</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Việc quản lý bằng sổ sách, giấy tờ dễ dẫn đến sai lệch thông tin, khó khăn trong việc kiểm tra, đối chiếu dữ liệu.</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689967" y="3488888"/>
            <a:ext cx="13250466" cy="630793"/>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3"/>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Khó khăn trong việc tổng hợp và phân tích dữ liệu:</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Dữ liệu phân tán, không được tập trung, gây khó khăn cho việc tổng hợp, phân tích và đưa ra các quyết định kinh doanh.</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689967" y="4188619"/>
            <a:ext cx="13250466" cy="630793"/>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4"/>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Khả năng mở rộng hạn chế:</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Khi cửa hàng phát triển, quy mô kinh doanh mở rộng, hệ thống quản lý truyền thống khó đáp ứng được nhu cầu quản lý ngày càng phức tạp.</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689967" y="4888349"/>
            <a:ext cx="13250466" cy="315397"/>
          </a:xfrm>
          <a:prstGeom prst="rect">
            <a:avLst/>
          </a:prstGeom>
          <a:noFill/>
          <a:ln/>
        </p:spPr>
        <p:txBody>
          <a:bodyPr wrap="none" lIns="0" tIns="0" rIns="0" bIns="0" rtlCol="0" anchor="t"/>
          <a:lstStyle/>
          <a:p>
            <a:pPr marL="342900" indent="-342900" algn="l">
              <a:lnSpc>
                <a:spcPts val="2450"/>
              </a:lnSpc>
              <a:buSzPct val="100000"/>
              <a:buFont typeface="+mj-lt"/>
              <a:buAutoNum type="arabicPeriod" startAt="5"/>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Bảo mật thông tin kém:</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Việc lưu trữ thông tin bằng sổ sách, giấy tờ dễ bị mất mát, hư hỏng và khó bảo mật.</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689967" y="5272683"/>
            <a:ext cx="13250466" cy="630793"/>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6"/>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Khó khăn trong việc theo dõi, giám sát từ xa:</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Chủ cửa hàng khó có thể theo dõi, giám sát hoạt động kinh doanh khi không có mặt trực tiếp tại cửa hàng.</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689967" y="5972413"/>
            <a:ext cx="13250466" cy="315397"/>
          </a:xfrm>
          <a:prstGeom prst="rect">
            <a:avLst/>
          </a:prstGeom>
          <a:noFill/>
          <a:ln/>
        </p:spPr>
        <p:txBody>
          <a:bodyPr wrap="none" lIns="0" tIns="0" rIns="0" bIns="0" rtlCol="0" anchor="t"/>
          <a:lstStyle/>
          <a:p>
            <a:pPr marL="342900" indent="-342900" algn="l">
              <a:lnSpc>
                <a:spcPts val="2450"/>
              </a:lnSpc>
              <a:buSzPct val="100000"/>
              <a:buFont typeface="+mj-lt"/>
              <a:buAutoNum type="arabicPeriod" startAt="7"/>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Thiếu tính linh hoạt:</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Hệ thống quản lý truyền thống thường cứng nhắc, khó thay đổi để phù hợp với những thay đổi trong hoạt động kinh doanh.</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689967" y="6356747"/>
            <a:ext cx="13250466" cy="315397"/>
          </a:xfrm>
          <a:prstGeom prst="rect">
            <a:avLst/>
          </a:prstGeom>
          <a:noFill/>
          <a:ln/>
        </p:spPr>
        <p:txBody>
          <a:bodyPr wrap="none" lIns="0" tIns="0" rIns="0" bIns="0" rtlCol="0" anchor="t"/>
          <a:lstStyle/>
          <a:p>
            <a:pPr marL="342900" indent="-342900" algn="l">
              <a:lnSpc>
                <a:spcPts val="2450"/>
              </a:lnSpc>
              <a:buSzPct val="100000"/>
              <a:buFont typeface="+mj-lt"/>
              <a:buAutoNum type="arabicPeriod" startAt="8"/>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Chi phí vận hành cao:</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Chi phí cho việc in ấn, lưu trữ hồ sơ, giấy tờ, nhân công thực hiện các công việc thủ công,...</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689967" y="6741081"/>
            <a:ext cx="13250466" cy="630793"/>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9"/>
            </a:pPr>
            <a:r>
              <a:rPr lang="en-US" b="1" dirty="0">
                <a:solidFill>
                  <a:srgbClr val="504C49"/>
                </a:solidFill>
                <a:latin typeface="Times New Roman" panose="02020603050405020304" pitchFamily="18" charset="0"/>
                <a:ea typeface="Source Serif Pro" pitchFamily="34" charset="-122"/>
                <a:cs typeface="Times New Roman" panose="02020603050405020304" pitchFamily="18" charset="0"/>
              </a:rPr>
              <a:t>Khó khăn trong việc tích hợp với các hệ thống khác:</a:t>
            </a: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 Việc tích hợp với các hệ thống khác như website bán hàng, phần mềm kế toán,... gặp nhiều khó khăn.</a:t>
            </a: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40425" y="525304"/>
            <a:ext cx="3860721" cy="482560"/>
          </a:xfrm>
          <a:prstGeom prst="rect">
            <a:avLst/>
          </a:prstGeom>
          <a:noFill/>
          <a:ln/>
        </p:spPr>
        <p:txBody>
          <a:bodyPr wrap="none" lIns="0" tIns="0" rIns="0" bIns="0" rtlCol="0" anchor="t"/>
          <a:lstStyle/>
          <a:p>
            <a:pPr marL="0" indent="0">
              <a:lnSpc>
                <a:spcPts val="3750"/>
              </a:lnSpc>
              <a:buNone/>
            </a:pPr>
            <a:r>
              <a:rPr lang="en-US" sz="3200" b="1" dirty="0">
                <a:solidFill>
                  <a:srgbClr val="201B18"/>
                </a:solidFill>
                <a:latin typeface="Times New Roman" panose="02020603050405020304" pitchFamily="18" charset="0"/>
                <a:ea typeface="Platypi Medium" pitchFamily="34" charset="-122"/>
                <a:cs typeface="Times New Roman" panose="02020603050405020304" pitchFamily="18" charset="0"/>
              </a:rPr>
              <a:t>Tìm hiểu yêu cầu</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540425" y="1239441"/>
            <a:ext cx="13549551" cy="308729"/>
          </a:xfrm>
          <a:prstGeom prst="rect">
            <a:avLst/>
          </a:prstGeom>
          <a:noFill/>
          <a:ln/>
        </p:spPr>
        <p:txBody>
          <a:bodyPr wrap="none" lIns="0" tIns="0" rIns="0" bIns="0" rtlCol="0" anchor="t"/>
          <a:lstStyle/>
          <a:p>
            <a:pPr marL="0" indent="0">
              <a:lnSpc>
                <a:spcPts val="2400"/>
              </a:lnSpc>
              <a:buNone/>
            </a:pPr>
            <a:r>
              <a:rPr lang="en-US" dirty="0">
                <a:solidFill>
                  <a:srgbClr val="504C49"/>
                </a:solidFill>
                <a:latin typeface="Times New Roman" panose="02020603050405020304" pitchFamily="18" charset="0"/>
                <a:ea typeface="Source Serif Pro" pitchFamily="34" charset="-122"/>
                <a:cs typeface="Times New Roman" panose="02020603050405020304" pitchFamily="18" charset="0"/>
              </a:rPr>
              <a:t>Yêu cầu chức năng:</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617637" y="1620922"/>
            <a:ext cx="4413528" cy="6184333"/>
          </a:xfrm>
          <a:prstGeom prst="roundRect">
            <a:avLst>
              <a:gd name="adj" fmla="val 525"/>
            </a:avLst>
          </a:prstGeom>
          <a:solidFill>
            <a:srgbClr val="F9F7F7"/>
          </a:solidFill>
          <a:ln/>
        </p:spPr>
        <p:txBody>
          <a:bodyPr/>
          <a:lstStyle/>
          <a:p>
            <a:endParaRPr lang="vi-VN" sz="1600" dirty="0">
              <a:latin typeface="Times New Roman" panose="02020603050405020304" pitchFamily="18" charset="0"/>
              <a:cs typeface="Times New Roman" panose="02020603050405020304" pitchFamily="18" charset="0"/>
            </a:endParaRPr>
          </a:p>
        </p:txBody>
      </p:sp>
      <p:sp>
        <p:nvSpPr>
          <p:cNvPr id="5" name="Text 3"/>
          <p:cNvSpPr/>
          <p:nvPr/>
        </p:nvSpPr>
        <p:spPr>
          <a:xfrm>
            <a:off x="633859" y="1739302"/>
            <a:ext cx="4104680" cy="247055"/>
          </a:xfrm>
          <a:prstGeom prst="rect">
            <a:avLst/>
          </a:prstGeom>
          <a:noFill/>
          <a:ln/>
        </p:spPr>
        <p:txBody>
          <a:bodyPr wrap="none" lIns="0" tIns="0" rIns="0" bIns="0" rtlCol="0" anchor="t"/>
          <a:lstStyle/>
          <a:p>
            <a:pPr marL="342900"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hàng tồn kho:</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694849" y="2009288"/>
            <a:ext cx="4104680" cy="741164"/>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Nhập/xuất kho:</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Ghi nhận chính xác thông tin nhập, xuất hàng hóa (số lượng, giá cả, nhà cung cấp, ngày tháng,...).</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694849" y="2861947"/>
            <a:ext cx="4104680" cy="494109"/>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Cảnh báo tồn kho:</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Cảnh báo khi số lượng hàng hóa xuống dưới mức tối thiểu hoặc vượt quá mức tối đa.</a:t>
            </a:r>
            <a:endParaRPr lang="en-US" sz="1600" dirty="0">
              <a:latin typeface="Times New Roman" panose="02020603050405020304" pitchFamily="18" charset="0"/>
              <a:cs typeface="Times New Roman" panose="02020603050405020304" pitchFamily="18" charset="0"/>
            </a:endParaRPr>
          </a:p>
        </p:txBody>
      </p:sp>
      <p:sp>
        <p:nvSpPr>
          <p:cNvPr id="9" name="Text 7"/>
          <p:cNvSpPr/>
          <p:nvPr/>
        </p:nvSpPr>
        <p:spPr>
          <a:xfrm>
            <a:off x="694849" y="3653544"/>
            <a:ext cx="4104680" cy="494109"/>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vị trí lưu trữ:</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Theo dõi vị trí lưu trữ hàng hóa trong kho (kệ, lô, khu vực,...).</a:t>
            </a:r>
            <a:endParaRPr lang="en-US" sz="1600" dirty="0">
              <a:latin typeface="Times New Roman" panose="02020603050405020304" pitchFamily="18" charset="0"/>
              <a:cs typeface="Times New Roman" panose="02020603050405020304" pitchFamily="18" charset="0"/>
            </a:endParaRPr>
          </a:p>
        </p:txBody>
      </p:sp>
      <p:sp>
        <p:nvSpPr>
          <p:cNvPr id="11" name="Text 9"/>
          <p:cNvSpPr/>
          <p:nvPr/>
        </p:nvSpPr>
        <p:spPr>
          <a:xfrm>
            <a:off x="674842" y="4637626"/>
            <a:ext cx="4104680" cy="247055"/>
          </a:xfrm>
          <a:prstGeom prst="rect">
            <a:avLst/>
          </a:prstGeom>
          <a:noFill/>
          <a:ln/>
        </p:spPr>
        <p:txBody>
          <a:bodyPr wrap="none" lIns="0" tIns="0" rIns="0" bIns="0" rtlCol="0" anchor="t"/>
          <a:lstStyle/>
          <a:p>
            <a:pPr marL="342900"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khách hàng:</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679148" y="5058641"/>
            <a:ext cx="4104680" cy="741164"/>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Lưu trữ thông tin:</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Lưu trữ thông tin khách hàng (họ tên, số điện thoại, email, địa chỉ, lịch sử mua hàng,...).</a:t>
            </a:r>
            <a:endParaRPr lang="en-US" sz="1600" dirty="0">
              <a:latin typeface="Times New Roman" panose="02020603050405020304" pitchFamily="18" charset="0"/>
              <a:cs typeface="Times New Roman" panose="02020603050405020304" pitchFamily="18" charset="0"/>
            </a:endParaRPr>
          </a:p>
        </p:txBody>
      </p:sp>
      <p:sp>
        <p:nvSpPr>
          <p:cNvPr id="13" name="Text 11"/>
          <p:cNvSpPr/>
          <p:nvPr/>
        </p:nvSpPr>
        <p:spPr>
          <a:xfrm>
            <a:off x="679148" y="5850738"/>
            <a:ext cx="4104680" cy="741164"/>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Phân loại khách hàng:</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Phân loại khách hàng theo các tiêu chí khác nhau (khách hàng thân thiết, khách hàng tiềm năng,...).</a:t>
            </a:r>
            <a:endParaRPr lang="en-US" sz="1600" dirty="0">
              <a:latin typeface="Times New Roman" panose="02020603050405020304" pitchFamily="18" charset="0"/>
              <a:cs typeface="Times New Roman" panose="02020603050405020304" pitchFamily="18" charset="0"/>
            </a:endParaRPr>
          </a:p>
        </p:txBody>
      </p:sp>
      <p:sp>
        <p:nvSpPr>
          <p:cNvPr id="14" name="Text 12"/>
          <p:cNvSpPr/>
          <p:nvPr/>
        </p:nvSpPr>
        <p:spPr>
          <a:xfrm>
            <a:off x="679148" y="6773116"/>
            <a:ext cx="4104680" cy="494109"/>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điểm thưởng:</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Tích điểm và đổi điểm cho khách hàng thân thiết.</a:t>
            </a:r>
            <a:endParaRPr lang="en-US" sz="1600" dirty="0">
              <a:latin typeface="Times New Roman" panose="02020603050405020304" pitchFamily="18" charset="0"/>
              <a:cs typeface="Times New Roman" panose="02020603050405020304" pitchFamily="18" charset="0"/>
            </a:endParaRPr>
          </a:p>
        </p:txBody>
      </p:sp>
      <p:sp>
        <p:nvSpPr>
          <p:cNvPr id="15" name="Shape 13"/>
          <p:cNvSpPr/>
          <p:nvPr/>
        </p:nvSpPr>
        <p:spPr>
          <a:xfrm>
            <a:off x="5108377" y="1721882"/>
            <a:ext cx="4413528" cy="5982414"/>
          </a:xfrm>
          <a:prstGeom prst="roundRect">
            <a:avLst>
              <a:gd name="adj" fmla="val 525"/>
            </a:avLst>
          </a:prstGeom>
          <a:solidFill>
            <a:srgbClr val="F9F7F7"/>
          </a:solidFill>
          <a:ln/>
        </p:spPr>
        <p:txBody>
          <a:bodyPr/>
          <a:lstStyle/>
          <a:p>
            <a:endParaRPr lang="vi-VN" sz="1600">
              <a:latin typeface="Times New Roman" panose="02020603050405020304" pitchFamily="18" charset="0"/>
              <a:cs typeface="Times New Roman" panose="02020603050405020304" pitchFamily="18" charset="0"/>
            </a:endParaRPr>
          </a:p>
        </p:txBody>
      </p:sp>
      <p:sp>
        <p:nvSpPr>
          <p:cNvPr id="16" name="Text 14"/>
          <p:cNvSpPr/>
          <p:nvPr/>
        </p:nvSpPr>
        <p:spPr>
          <a:xfrm>
            <a:off x="5262801" y="1876306"/>
            <a:ext cx="4104680" cy="247055"/>
          </a:xfrm>
          <a:prstGeom prst="rect">
            <a:avLst/>
          </a:prstGeom>
          <a:noFill/>
          <a:ln/>
        </p:spPr>
        <p:txBody>
          <a:bodyPr wrap="none" lIns="0" tIns="0" rIns="0" bIns="0" rtlCol="0" anchor="t"/>
          <a:lstStyle/>
          <a:p>
            <a:pPr marL="342900"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bán hàng:</a:t>
            </a:r>
            <a:endParaRPr lang="en-US" sz="1600" dirty="0">
              <a:latin typeface="Times New Roman" panose="02020603050405020304" pitchFamily="18" charset="0"/>
              <a:cs typeface="Times New Roman" panose="02020603050405020304" pitchFamily="18" charset="0"/>
            </a:endParaRPr>
          </a:p>
        </p:txBody>
      </p:sp>
      <p:sp>
        <p:nvSpPr>
          <p:cNvPr id="17" name="Text 15"/>
          <p:cNvSpPr/>
          <p:nvPr/>
        </p:nvSpPr>
        <p:spPr>
          <a:xfrm>
            <a:off x="5262801" y="2177296"/>
            <a:ext cx="4104680" cy="494109"/>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Xử lý đơn hàng:</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Tạo, chỉnh sửa, hủy đơn hàng nhanh chóng, chính xác.</a:t>
            </a:r>
            <a:endParaRPr lang="en-US" sz="1600" dirty="0">
              <a:latin typeface="Times New Roman" panose="02020603050405020304" pitchFamily="18" charset="0"/>
              <a:cs typeface="Times New Roman" panose="02020603050405020304" pitchFamily="18" charset="0"/>
            </a:endParaRPr>
          </a:p>
        </p:txBody>
      </p:sp>
      <p:sp>
        <p:nvSpPr>
          <p:cNvPr id="18" name="Text 16"/>
          <p:cNvSpPr/>
          <p:nvPr/>
        </p:nvSpPr>
        <p:spPr>
          <a:xfrm>
            <a:off x="5262801" y="2725341"/>
            <a:ext cx="4104680" cy="741164"/>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phương thức thanh toán:</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Hỗ trợ nhiều hình thức thanh toán (tiền mặt, thẻ, chuyển khoản, ví điện tử,...).</a:t>
            </a:r>
            <a:endParaRPr lang="en-US" sz="1600" dirty="0">
              <a:latin typeface="Times New Roman" panose="02020603050405020304" pitchFamily="18" charset="0"/>
              <a:cs typeface="Times New Roman" panose="02020603050405020304" pitchFamily="18" charset="0"/>
            </a:endParaRPr>
          </a:p>
        </p:txBody>
      </p:sp>
      <p:sp>
        <p:nvSpPr>
          <p:cNvPr id="19" name="Text 17"/>
          <p:cNvSpPr/>
          <p:nvPr/>
        </p:nvSpPr>
        <p:spPr>
          <a:xfrm>
            <a:off x="5262801" y="3520440"/>
            <a:ext cx="4104680" cy="494109"/>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In hóa đơn:</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In hóa đơn bán hàng chuyên nghiệp, đầy đủ thông tin.</a:t>
            </a:r>
            <a:endParaRPr lang="en-US" sz="1600" dirty="0">
              <a:latin typeface="Times New Roman" panose="02020603050405020304" pitchFamily="18" charset="0"/>
              <a:cs typeface="Times New Roman" panose="02020603050405020304" pitchFamily="18" charset="0"/>
            </a:endParaRPr>
          </a:p>
        </p:txBody>
      </p:sp>
      <p:sp>
        <p:nvSpPr>
          <p:cNvPr id="20" name="Text 18"/>
          <p:cNvSpPr/>
          <p:nvPr/>
        </p:nvSpPr>
        <p:spPr>
          <a:xfrm>
            <a:off x="5262801" y="4068485"/>
            <a:ext cx="4104680" cy="494109"/>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khuyến mãi:</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Thiết lập và áp dụng các chương trình khuyến mãi, giảm giá linh hoạt.</a:t>
            </a:r>
            <a:endParaRPr lang="en-US" sz="1600" dirty="0">
              <a:latin typeface="Times New Roman" panose="02020603050405020304" pitchFamily="18" charset="0"/>
              <a:cs typeface="Times New Roman" panose="02020603050405020304" pitchFamily="18" charset="0"/>
            </a:endParaRPr>
          </a:p>
        </p:txBody>
      </p:sp>
      <p:sp>
        <p:nvSpPr>
          <p:cNvPr id="21" name="Text 19"/>
          <p:cNvSpPr/>
          <p:nvPr/>
        </p:nvSpPr>
        <p:spPr>
          <a:xfrm>
            <a:off x="5262801" y="4905402"/>
            <a:ext cx="4104680" cy="494109"/>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đổi trả hàng:</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Xử lý yêu cầu đổi trả hàng của khách hàng.</a:t>
            </a:r>
            <a:endParaRPr lang="en-US" sz="1600" dirty="0">
              <a:latin typeface="Times New Roman" panose="02020603050405020304" pitchFamily="18" charset="0"/>
              <a:cs typeface="Times New Roman" panose="02020603050405020304" pitchFamily="18" charset="0"/>
            </a:endParaRPr>
          </a:p>
        </p:txBody>
      </p:sp>
      <p:sp>
        <p:nvSpPr>
          <p:cNvPr id="22" name="Shape 20"/>
          <p:cNvSpPr/>
          <p:nvPr/>
        </p:nvSpPr>
        <p:spPr>
          <a:xfrm>
            <a:off x="9676328" y="1721882"/>
            <a:ext cx="4413528" cy="5982414"/>
          </a:xfrm>
          <a:prstGeom prst="roundRect">
            <a:avLst>
              <a:gd name="adj" fmla="val 525"/>
            </a:avLst>
          </a:prstGeom>
          <a:solidFill>
            <a:srgbClr val="F9F7F7"/>
          </a:solidFill>
          <a:ln/>
        </p:spPr>
        <p:txBody>
          <a:bodyPr/>
          <a:lstStyle/>
          <a:p>
            <a:endParaRPr lang="vi-VN" sz="1600">
              <a:latin typeface="Times New Roman" panose="02020603050405020304" pitchFamily="18" charset="0"/>
              <a:cs typeface="Times New Roman" panose="02020603050405020304" pitchFamily="18" charset="0"/>
            </a:endParaRPr>
          </a:p>
        </p:txBody>
      </p:sp>
      <p:sp>
        <p:nvSpPr>
          <p:cNvPr id="23" name="Text 21"/>
          <p:cNvSpPr/>
          <p:nvPr/>
        </p:nvSpPr>
        <p:spPr>
          <a:xfrm>
            <a:off x="9830753" y="1876306"/>
            <a:ext cx="4104680" cy="247055"/>
          </a:xfrm>
          <a:prstGeom prst="rect">
            <a:avLst/>
          </a:prstGeom>
          <a:noFill/>
          <a:ln/>
        </p:spPr>
        <p:txBody>
          <a:bodyPr wrap="none" lIns="0" tIns="0" rIns="0" bIns="0" rtlCol="0" anchor="t"/>
          <a:lstStyle/>
          <a:p>
            <a:pPr marL="342900"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mua hàng:</a:t>
            </a:r>
            <a:endParaRPr lang="en-US" sz="1600" dirty="0">
              <a:latin typeface="Times New Roman" panose="02020603050405020304" pitchFamily="18" charset="0"/>
              <a:cs typeface="Times New Roman" panose="02020603050405020304" pitchFamily="18" charset="0"/>
            </a:endParaRPr>
          </a:p>
        </p:txBody>
      </p:sp>
      <p:sp>
        <p:nvSpPr>
          <p:cNvPr id="24" name="Text 22"/>
          <p:cNvSpPr/>
          <p:nvPr/>
        </p:nvSpPr>
        <p:spPr>
          <a:xfrm>
            <a:off x="9830753" y="2177296"/>
            <a:ext cx="4104680" cy="494109"/>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Tạo đơn đặt hàng:</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Tạo đơn đặt hàng đến nhà cung cấp.</a:t>
            </a:r>
            <a:endParaRPr lang="en-US" sz="1600" dirty="0">
              <a:latin typeface="Times New Roman" panose="02020603050405020304" pitchFamily="18" charset="0"/>
              <a:cs typeface="Times New Roman" panose="02020603050405020304" pitchFamily="18" charset="0"/>
            </a:endParaRPr>
          </a:p>
        </p:txBody>
      </p:sp>
      <p:sp>
        <p:nvSpPr>
          <p:cNvPr id="25" name="Text 23"/>
          <p:cNvSpPr/>
          <p:nvPr/>
        </p:nvSpPr>
        <p:spPr>
          <a:xfrm>
            <a:off x="9830753" y="2725341"/>
            <a:ext cx="4104680" cy="741164"/>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Quản lý nhà cung cấp:</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Lưu trữ thông tin nhà cung cấp (tên, địa chỉ, thông tin liên lạc, lịch sử giao dịch,...).</a:t>
            </a:r>
            <a:endParaRPr lang="en-US" sz="1600" dirty="0">
              <a:latin typeface="Times New Roman" panose="02020603050405020304" pitchFamily="18" charset="0"/>
              <a:cs typeface="Times New Roman" panose="02020603050405020304" pitchFamily="18" charset="0"/>
            </a:endParaRPr>
          </a:p>
        </p:txBody>
      </p:sp>
      <p:sp>
        <p:nvSpPr>
          <p:cNvPr id="26" name="Text 24"/>
          <p:cNvSpPr/>
          <p:nvPr/>
        </p:nvSpPr>
        <p:spPr>
          <a:xfrm>
            <a:off x="9830753" y="3520440"/>
            <a:ext cx="4104680" cy="494109"/>
          </a:xfrm>
          <a:prstGeom prst="rect">
            <a:avLst/>
          </a:prstGeom>
          <a:noFill/>
          <a:ln/>
        </p:spPr>
        <p:txBody>
          <a:bodyPr wrap="square" lIns="0" tIns="0" rIns="0" bIns="0" rtlCol="0" anchor="t"/>
          <a:lstStyle/>
          <a:p>
            <a:pPr marL="685800" lvl="1" indent="-342900" algn="l">
              <a:lnSpc>
                <a:spcPts val="1900"/>
              </a:lnSpc>
              <a:buSzPct val="100000"/>
              <a:buChar char="•"/>
            </a:pPr>
            <a:r>
              <a:rPr lang="en-US" sz="1600" b="1" dirty="0">
                <a:solidFill>
                  <a:srgbClr val="504C49"/>
                </a:solidFill>
                <a:latin typeface="Times New Roman" panose="02020603050405020304" pitchFamily="18" charset="0"/>
                <a:ea typeface="Source Serif Pro" pitchFamily="34" charset="-122"/>
                <a:cs typeface="Times New Roman" panose="02020603050405020304" pitchFamily="18" charset="0"/>
              </a:rPr>
              <a:t>Theo dõi đơn hàng:</a:t>
            </a:r>
            <a:r>
              <a:rPr lang="en-US" sz="1600" dirty="0">
                <a:solidFill>
                  <a:srgbClr val="504C49"/>
                </a:solidFill>
                <a:latin typeface="Times New Roman" panose="02020603050405020304" pitchFamily="18" charset="0"/>
                <a:ea typeface="Source Serif Pro" pitchFamily="34" charset="-122"/>
                <a:cs typeface="Times New Roman" panose="02020603050405020304" pitchFamily="18" charset="0"/>
              </a:rPr>
              <a:t> Theo dõi tiến độ thực hiện đơn hàng.</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theme/theme1.xml><?xml version="1.0" encoding="utf-8"?>
<a:theme xmlns:a="http://schemas.openxmlformats.org/drawingml/2006/main" name="Phương diện">
  <a:themeElements>
    <a:clrScheme name="Phương diện">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Phương diện">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hương diện">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119</TotalTime>
  <Words>3495</Words>
  <Application>Microsoft Office PowerPoint</Application>
  <PresentationFormat>Tùy chỉnh</PresentationFormat>
  <Paragraphs>338</Paragraphs>
  <Slides>34</Slides>
  <Notes>34</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34</vt:i4>
      </vt:variant>
    </vt:vector>
  </HeadingPairs>
  <TitlesOfParts>
    <vt:vector size="41" baseType="lpstr">
      <vt:lpstr>Wingdings 3</vt:lpstr>
      <vt:lpstr>Trebuchet MS</vt:lpstr>
      <vt:lpstr>Platypi Medium</vt:lpstr>
      <vt:lpstr>Arial</vt:lpstr>
      <vt:lpstr>Tahoma</vt:lpstr>
      <vt:lpstr>Times New Roman</vt:lpstr>
      <vt:lpstr>Phương diện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Nguyen Phu Vinh</cp:lastModifiedBy>
  <cp:revision>12</cp:revision>
  <dcterms:created xsi:type="dcterms:W3CDTF">2025-01-05T12:08:56Z</dcterms:created>
  <dcterms:modified xsi:type="dcterms:W3CDTF">2025-01-05T15:48:06Z</dcterms:modified>
</cp:coreProperties>
</file>